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sldIdLst>
    <p:sldId id="284" r:id="rId2"/>
    <p:sldId id="301" r:id="rId3"/>
    <p:sldId id="260" r:id="rId4"/>
    <p:sldId id="261" r:id="rId5"/>
    <p:sldId id="302" r:id="rId6"/>
    <p:sldId id="258" r:id="rId7"/>
    <p:sldId id="325" r:id="rId8"/>
    <p:sldId id="259" r:id="rId9"/>
    <p:sldId id="326" r:id="rId10"/>
    <p:sldId id="327" r:id="rId11"/>
    <p:sldId id="328" r:id="rId12"/>
    <p:sldId id="263" r:id="rId13"/>
    <p:sldId id="264" r:id="rId14"/>
    <p:sldId id="265" r:id="rId15"/>
    <p:sldId id="266" r:id="rId16"/>
    <p:sldId id="336" r:id="rId17"/>
    <p:sldId id="331" r:id="rId18"/>
    <p:sldId id="334" r:id="rId19"/>
    <p:sldId id="335" r:id="rId20"/>
    <p:sldId id="289" r:id="rId21"/>
    <p:sldId id="290" r:id="rId22"/>
    <p:sldId id="270" r:id="rId23"/>
    <p:sldId id="271" r:id="rId24"/>
    <p:sldId id="277" r:id="rId25"/>
    <p:sldId id="262" r:id="rId26"/>
    <p:sldId id="340" r:id="rId27"/>
    <p:sldId id="285" r:id="rId28"/>
    <p:sldId id="278" r:id="rId29"/>
    <p:sldId id="330" r:id="rId30"/>
    <p:sldId id="274" r:id="rId31"/>
    <p:sldId id="339" r:id="rId32"/>
    <p:sldId id="291" r:id="rId33"/>
    <p:sldId id="294" r:id="rId34"/>
    <p:sldId id="273" r:id="rId35"/>
    <p:sldId id="297" r:id="rId36"/>
    <p:sldId id="282" r:id="rId37"/>
    <p:sldId id="299" r:id="rId38"/>
  </p:sldIdLst>
  <p:sldSz cx="18288000" cy="10287000"/>
  <p:notesSz cx="6858000" cy="9144000"/>
  <p:embeddedFontLst>
    <p:embeddedFont>
      <p:font typeface="Arial Bold" panose="020B0604020202020204" charset="0"/>
      <p:regular r:id="rId40"/>
    </p:embeddedFont>
    <p:embeddedFont>
      <p:font typeface="Arimo Bold" panose="020B0604020202020204" charset="0"/>
      <p:regular r:id="rId41"/>
    </p:embeddedFont>
    <p:embeddedFont>
      <p:font typeface="Book Antiqua" panose="02040602050305030304" pitchFamily="18" charset="0"/>
      <p:regular r:id="rId42"/>
      <p:bold r:id="rId43"/>
      <p:italic r:id="rId44"/>
      <p:boldItalic r:id="rId45"/>
    </p:embeddedFont>
    <p:embeddedFont>
      <p:font typeface="Helvetica Neue" panose="020B0604020202020204" charset="0"/>
      <p:regular r:id="rId46"/>
      <p:bold r:id="rId47"/>
      <p:italic r:id="rId48"/>
      <p:boldItalic r:id="rId49"/>
    </p:embeddedFont>
    <p:embeddedFont>
      <p:font typeface="Montserrat" panose="00000500000000000000" pitchFamily="2" charset="0"/>
      <p:regular r:id="rId50"/>
      <p:bold r:id="rId51"/>
      <p:italic r:id="rId52"/>
      <p:boldItalic r:id="rId53"/>
    </p:embeddedFont>
    <p:embeddedFont>
      <p:font typeface="Poppins Bold" panose="00000800000000000000" charset="0"/>
      <p:regular r:id="rId54"/>
    </p:embeddedFont>
    <p:embeddedFont>
      <p:font typeface="Tahoma" panose="020B0604030504040204" pitchFamily="34" charset="0"/>
      <p:regular r:id="rId55"/>
      <p:bold r:id="rId56"/>
    </p:embeddedFont>
    <p:embeddedFont>
      <p:font typeface="Tahoma Bold" panose="020B0604020202020204" charset="0"/>
      <p:regular r:id="rId57"/>
    </p:embeddedFont>
    <p:embeddedFont>
      <p:font typeface="Verdana" panose="020B0604030504040204" pitchFamily="34" charset="0"/>
      <p:regular r:id="rId58"/>
      <p:bold r:id="rId59"/>
      <p:italic r:id="rId60"/>
      <p:bold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5" Type="http://schemas.openxmlformats.org/officeDocument/2006/relationships/slide" Target="slides/slide4.xml"/><Relationship Id="rId61" Type="http://schemas.openxmlformats.org/officeDocument/2006/relationships/font" Target="fonts/font2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A2339A-77D8-4A33-911E-F16281CAD96B}" type="doc">
      <dgm:prSet loTypeId="urn:microsoft.com/office/officeart/2005/8/layout/vList2" loCatId="list" qsTypeId="urn:microsoft.com/office/officeart/2005/8/quickstyle/simple1#2" qsCatId="simple" csTypeId="urn:microsoft.com/office/officeart/2005/8/colors/colorful2#2" csCatId="colorful" phldr="1"/>
      <dgm:spPr/>
      <dgm:t>
        <a:bodyPr/>
        <a:lstStyle/>
        <a:p>
          <a:endParaRPr lang="en-US"/>
        </a:p>
      </dgm:t>
    </dgm:pt>
    <dgm:pt modelId="{0950061D-4248-4BF0-8731-3FCE9619F77D}">
      <dgm:prSet/>
      <dgm:spPr/>
      <dgm:t>
        <a:bodyPr/>
        <a:lstStyle/>
        <a:p>
          <a:r>
            <a:rPr lang="en-US" b="1"/>
            <a:t>(des)organização e da gestão do trabalho</a:t>
          </a:r>
          <a:r>
            <a:rPr lang="en-US"/>
            <a:t> por imposições normativas ou pelo costume;</a:t>
          </a:r>
        </a:p>
      </dgm:t>
    </dgm:pt>
    <dgm:pt modelId="{08988B5D-07B7-4306-A8AF-7DF43F1F6C4A}" type="parTrans" cxnId="{6EF7785B-45A2-44AB-80F2-04A32759FC30}">
      <dgm:prSet/>
      <dgm:spPr/>
      <dgm:t>
        <a:bodyPr/>
        <a:lstStyle/>
        <a:p>
          <a:endParaRPr lang="en-US"/>
        </a:p>
      </dgm:t>
    </dgm:pt>
    <dgm:pt modelId="{42ED380C-12CB-4886-9500-591FAFB38DB0}" type="sibTrans" cxnId="{6EF7785B-45A2-44AB-80F2-04A32759FC30}">
      <dgm:prSet/>
      <dgm:spPr/>
      <dgm:t>
        <a:bodyPr/>
        <a:lstStyle/>
        <a:p>
          <a:endParaRPr lang="en-US"/>
        </a:p>
      </dgm:t>
    </dgm:pt>
    <dgm:pt modelId="{4E476C41-F5EE-4F3C-A151-98DC74633EB1}">
      <dgm:prSet/>
      <dgm:spPr/>
      <dgm:t>
        <a:bodyPr/>
        <a:lstStyle/>
        <a:p>
          <a:r>
            <a:rPr lang="en-US" b="1" dirty="0" err="1"/>
            <a:t>Pessoalidade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tomada</a:t>
          </a:r>
          <a:r>
            <a:rPr lang="en-US" dirty="0"/>
            <a:t> de </a:t>
          </a:r>
          <a:r>
            <a:rPr lang="en-US" dirty="0" err="1"/>
            <a:t>decisões</a:t>
          </a:r>
          <a:r>
            <a:rPr lang="en-US" dirty="0"/>
            <a:t>; privado x interesse </a:t>
          </a:r>
          <a:r>
            <a:rPr lang="en-US" dirty="0" err="1"/>
            <a:t>público</a:t>
          </a:r>
          <a:endParaRPr lang="en-US" dirty="0"/>
        </a:p>
      </dgm:t>
    </dgm:pt>
    <dgm:pt modelId="{4E3AE136-29E9-4467-8A1B-3426771DF929}" type="parTrans" cxnId="{B277742F-2E2A-413F-B51C-C5A426829C0C}">
      <dgm:prSet/>
      <dgm:spPr/>
      <dgm:t>
        <a:bodyPr/>
        <a:lstStyle/>
        <a:p>
          <a:endParaRPr lang="en-US"/>
        </a:p>
      </dgm:t>
    </dgm:pt>
    <dgm:pt modelId="{4BB86061-B1B6-411E-A3ED-B8B6A92F6370}" type="sibTrans" cxnId="{B277742F-2E2A-413F-B51C-C5A426829C0C}">
      <dgm:prSet/>
      <dgm:spPr/>
      <dgm:t>
        <a:bodyPr/>
        <a:lstStyle/>
        <a:p>
          <a:endParaRPr lang="en-US"/>
        </a:p>
      </dgm:t>
    </dgm:pt>
    <dgm:pt modelId="{0D8C39DA-6CA5-4B03-B979-224DB98D7ECD}">
      <dgm:prSet/>
      <dgm:spPr/>
      <dgm:t>
        <a:bodyPr/>
        <a:lstStyle/>
        <a:p>
          <a:r>
            <a:rPr lang="en-US" b="1"/>
            <a:t>Gestão hierárquica, rígida com viés de autoritarismo e centralidade decisória</a:t>
          </a:r>
          <a:r>
            <a:rPr lang="en-US"/>
            <a:t> ;</a:t>
          </a:r>
        </a:p>
      </dgm:t>
    </dgm:pt>
    <dgm:pt modelId="{07765DCE-AFEE-4FBC-B20F-B049284F7FBB}" type="parTrans" cxnId="{1A8E8DCA-C534-4CFC-A189-976E7666EBDF}">
      <dgm:prSet/>
      <dgm:spPr/>
      <dgm:t>
        <a:bodyPr/>
        <a:lstStyle/>
        <a:p>
          <a:endParaRPr lang="en-US"/>
        </a:p>
      </dgm:t>
    </dgm:pt>
    <dgm:pt modelId="{7158A6A4-D053-48D7-8785-CD92234609A6}" type="sibTrans" cxnId="{1A8E8DCA-C534-4CFC-A189-976E7666EBDF}">
      <dgm:prSet/>
      <dgm:spPr/>
      <dgm:t>
        <a:bodyPr/>
        <a:lstStyle/>
        <a:p>
          <a:endParaRPr lang="en-US"/>
        </a:p>
      </dgm:t>
    </dgm:pt>
    <dgm:pt modelId="{805D5B97-9733-44C6-88C2-5559613EA619}">
      <dgm:prSet/>
      <dgm:spPr/>
      <dgm:t>
        <a:bodyPr/>
        <a:lstStyle/>
        <a:p>
          <a:r>
            <a:rPr lang="en-US"/>
            <a:t>Os conflitos por vezes se originam em razão da carreira, de discriminação de gênero/raça/cor ou religião; </a:t>
          </a:r>
        </a:p>
      </dgm:t>
    </dgm:pt>
    <dgm:pt modelId="{AB6F0DAF-A393-4546-9569-9D3B09D0A16A}" type="parTrans" cxnId="{70CE88B9-1321-487B-AFA9-1F5103777854}">
      <dgm:prSet/>
      <dgm:spPr/>
      <dgm:t>
        <a:bodyPr/>
        <a:lstStyle/>
        <a:p>
          <a:endParaRPr lang="en-US"/>
        </a:p>
      </dgm:t>
    </dgm:pt>
    <dgm:pt modelId="{86464AAA-0872-4806-96DD-C6A7BD17C3D0}" type="sibTrans" cxnId="{70CE88B9-1321-487B-AFA9-1F5103777854}">
      <dgm:prSet/>
      <dgm:spPr/>
      <dgm:t>
        <a:bodyPr/>
        <a:lstStyle/>
        <a:p>
          <a:endParaRPr lang="en-US"/>
        </a:p>
      </dgm:t>
    </dgm:pt>
    <dgm:pt modelId="{3C31E107-AEAB-4115-9D2F-CD3595374762}">
      <dgm:prSet/>
      <dgm:spPr/>
      <dgm:t>
        <a:bodyPr/>
        <a:lstStyle/>
        <a:p>
          <a:r>
            <a:rPr lang="en-US" dirty="0" err="1"/>
            <a:t>Agressões</a:t>
          </a:r>
          <a:r>
            <a:rPr lang="en-US" dirty="0"/>
            <a:t>, </a:t>
          </a:r>
          <a:r>
            <a:rPr lang="en-US" dirty="0" err="1"/>
            <a:t>humilhações</a:t>
          </a:r>
          <a:r>
            <a:rPr lang="en-US" dirty="0"/>
            <a:t>, </a:t>
          </a:r>
          <a:r>
            <a:rPr lang="en-US" dirty="0" err="1"/>
            <a:t>constrangimentos</a:t>
          </a:r>
          <a:r>
            <a:rPr lang="en-US" dirty="0"/>
            <a:t>, </a:t>
          </a:r>
          <a:r>
            <a:rPr lang="en-US" dirty="0" err="1"/>
            <a:t>isolamento</a:t>
          </a:r>
          <a:r>
            <a:rPr lang="en-US" dirty="0"/>
            <a:t>, </a:t>
          </a:r>
          <a:r>
            <a:rPr lang="en-US" dirty="0" err="1"/>
            <a:t>desqualificação</a:t>
          </a:r>
          <a:r>
            <a:rPr lang="en-US" dirty="0"/>
            <a:t> - </a:t>
          </a:r>
          <a:r>
            <a:rPr lang="en-US" dirty="0" err="1"/>
            <a:t>fofocas</a:t>
          </a:r>
          <a:r>
            <a:rPr lang="en-US" dirty="0"/>
            <a:t> -  </a:t>
          </a:r>
          <a:r>
            <a:rPr lang="en-US" dirty="0" err="1"/>
            <a:t>comuns</a:t>
          </a:r>
          <a:r>
            <a:rPr lang="en-US" dirty="0"/>
            <a:t> e </a:t>
          </a:r>
          <a:r>
            <a:rPr lang="en-US" dirty="0" err="1"/>
            <a:t>banalizadas</a:t>
          </a:r>
          <a:r>
            <a:rPr lang="en-US" dirty="0"/>
            <a:t>. </a:t>
          </a:r>
        </a:p>
      </dgm:t>
    </dgm:pt>
    <dgm:pt modelId="{91EBE14C-3CD8-4C0D-992E-B999D3A8D0BC}" type="parTrans" cxnId="{BB0E372F-F662-43A2-8CA1-3D81E669D6F6}">
      <dgm:prSet/>
      <dgm:spPr/>
      <dgm:t>
        <a:bodyPr/>
        <a:lstStyle/>
        <a:p>
          <a:endParaRPr lang="en-US"/>
        </a:p>
      </dgm:t>
    </dgm:pt>
    <dgm:pt modelId="{793BE461-5CA0-49F8-AF2E-326B03800A0D}" type="sibTrans" cxnId="{BB0E372F-F662-43A2-8CA1-3D81E669D6F6}">
      <dgm:prSet/>
      <dgm:spPr/>
      <dgm:t>
        <a:bodyPr/>
        <a:lstStyle/>
        <a:p>
          <a:endParaRPr lang="en-US"/>
        </a:p>
      </dgm:t>
    </dgm:pt>
    <dgm:pt modelId="{C7E3F6E3-621F-4D3A-93D7-744E4F654E2C}">
      <dgm:prSet/>
      <dgm:spPr/>
      <dgm:t>
        <a:bodyPr/>
        <a:lstStyle/>
        <a:p>
          <a:r>
            <a:rPr lang="en-US" b="1"/>
            <a:t>Negação da realidade</a:t>
          </a:r>
          <a:r>
            <a:rPr lang="en-US"/>
            <a:t>; desigualdade e pouca perspectiva de equidade e tratamento das pessoas dentro da instituição</a:t>
          </a:r>
        </a:p>
      </dgm:t>
    </dgm:pt>
    <dgm:pt modelId="{DD8570D1-CDD1-4FBC-B458-0ABEA4AC8809}" type="parTrans" cxnId="{36362424-6394-427E-B144-78538E4CBC84}">
      <dgm:prSet/>
      <dgm:spPr/>
      <dgm:t>
        <a:bodyPr/>
        <a:lstStyle/>
        <a:p>
          <a:endParaRPr lang="en-US"/>
        </a:p>
      </dgm:t>
    </dgm:pt>
    <dgm:pt modelId="{76A5F3D5-D2A1-4ACB-B7CA-C701D377D711}" type="sibTrans" cxnId="{36362424-6394-427E-B144-78538E4CBC84}">
      <dgm:prSet/>
      <dgm:spPr/>
      <dgm:t>
        <a:bodyPr/>
        <a:lstStyle/>
        <a:p>
          <a:endParaRPr lang="en-US"/>
        </a:p>
      </dgm:t>
    </dgm:pt>
    <dgm:pt modelId="{B68F8A94-C9F4-41CD-B4E3-D044BEE147FB}">
      <dgm:prSet/>
      <dgm:spPr/>
      <dgm:t>
        <a:bodyPr/>
        <a:lstStyle/>
        <a:p>
          <a:r>
            <a:rPr lang="en-US" b="1"/>
            <a:t>Processo contínuo de condutas abusivas ou hostis amparado</a:t>
          </a:r>
          <a:r>
            <a:rPr lang="en-US"/>
            <a:t> por estratégias organizacionais e/ou métodos gerenciais;</a:t>
          </a:r>
        </a:p>
      </dgm:t>
    </dgm:pt>
    <dgm:pt modelId="{2A01E719-A0CA-49D9-9392-7EC662CF4D35}" type="parTrans" cxnId="{F42D234D-7413-412F-BCBA-6D4992B90D66}">
      <dgm:prSet/>
      <dgm:spPr/>
      <dgm:t>
        <a:bodyPr/>
        <a:lstStyle/>
        <a:p>
          <a:endParaRPr lang="en-US"/>
        </a:p>
      </dgm:t>
    </dgm:pt>
    <dgm:pt modelId="{627E08B2-A35B-48B2-BC27-1D8847B58C2F}" type="sibTrans" cxnId="{F42D234D-7413-412F-BCBA-6D4992B90D66}">
      <dgm:prSet/>
      <dgm:spPr/>
      <dgm:t>
        <a:bodyPr/>
        <a:lstStyle/>
        <a:p>
          <a:endParaRPr lang="en-US"/>
        </a:p>
      </dgm:t>
    </dgm:pt>
    <dgm:pt modelId="{8B807CC6-36A3-4403-9714-CB13FE6335C5}" type="pres">
      <dgm:prSet presAssocID="{13A2339A-77D8-4A33-911E-F16281CAD96B}" presName="linear" presStyleCnt="0">
        <dgm:presLayoutVars>
          <dgm:animLvl val="lvl"/>
          <dgm:resizeHandles val="exact"/>
        </dgm:presLayoutVars>
      </dgm:prSet>
      <dgm:spPr/>
    </dgm:pt>
    <dgm:pt modelId="{545B5121-DA70-4FBD-AF85-85EEBCB5BACD}" type="pres">
      <dgm:prSet presAssocID="{0950061D-4248-4BF0-8731-3FCE9619F77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CDE12255-DFF2-4F47-951E-5CB4AD3562E6}" type="pres">
      <dgm:prSet presAssocID="{42ED380C-12CB-4886-9500-591FAFB38DB0}" presName="spacer" presStyleCnt="0"/>
      <dgm:spPr/>
    </dgm:pt>
    <dgm:pt modelId="{767A2142-8421-4A3F-9748-58C10FEE782B}" type="pres">
      <dgm:prSet presAssocID="{4E476C41-F5EE-4F3C-A151-98DC74633EB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3FBFCE5-FDDE-4E2D-8EC0-A2E61A984142}" type="pres">
      <dgm:prSet presAssocID="{4BB86061-B1B6-411E-A3ED-B8B6A92F6370}" presName="spacer" presStyleCnt="0"/>
      <dgm:spPr/>
    </dgm:pt>
    <dgm:pt modelId="{AF77EDD8-3AB4-4D6A-B599-639E44524D87}" type="pres">
      <dgm:prSet presAssocID="{0D8C39DA-6CA5-4B03-B979-224DB98D7ECD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54AAA06-5E46-44F6-9D83-1F5CC2148506}" type="pres">
      <dgm:prSet presAssocID="{7158A6A4-D053-48D7-8785-CD92234609A6}" presName="spacer" presStyleCnt="0"/>
      <dgm:spPr/>
    </dgm:pt>
    <dgm:pt modelId="{0388B37E-8E31-4655-9E85-6329BFDF4555}" type="pres">
      <dgm:prSet presAssocID="{805D5B97-9733-44C6-88C2-5559613EA61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655B7F28-C0A7-4F6E-B408-DDBD93FA6750}" type="pres">
      <dgm:prSet presAssocID="{86464AAA-0872-4806-96DD-C6A7BD17C3D0}" presName="spacer" presStyleCnt="0"/>
      <dgm:spPr/>
    </dgm:pt>
    <dgm:pt modelId="{774DBBE3-F3B2-4D70-909C-99F1FF094059}" type="pres">
      <dgm:prSet presAssocID="{3C31E107-AEAB-4115-9D2F-CD3595374762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F95B370-BDF1-4AD1-87CD-A9651B5E3101}" type="pres">
      <dgm:prSet presAssocID="{793BE461-5CA0-49F8-AF2E-326B03800A0D}" presName="spacer" presStyleCnt="0"/>
      <dgm:spPr/>
    </dgm:pt>
    <dgm:pt modelId="{96BE10AC-2659-439F-ABDF-D01DFF6DCCEA}" type="pres">
      <dgm:prSet presAssocID="{C7E3F6E3-621F-4D3A-93D7-744E4F654E2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766D4E65-6C9C-449C-881A-96C076D695D5}" type="pres">
      <dgm:prSet presAssocID="{76A5F3D5-D2A1-4ACB-B7CA-C701D377D711}" presName="spacer" presStyleCnt="0"/>
      <dgm:spPr/>
    </dgm:pt>
    <dgm:pt modelId="{E10D43FF-3607-40CA-B87D-9B9FC2C58104}" type="pres">
      <dgm:prSet presAssocID="{B68F8A94-C9F4-41CD-B4E3-D044BEE147FB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2629C0F-BAED-4BDE-B811-B34F9E779B08}" type="presOf" srcId="{3C31E107-AEAB-4115-9D2F-CD3595374762}" destId="{774DBBE3-F3B2-4D70-909C-99F1FF094059}" srcOrd="0" destOrd="0" presId="urn:microsoft.com/office/officeart/2005/8/layout/vList2"/>
    <dgm:cxn modelId="{36362424-6394-427E-B144-78538E4CBC84}" srcId="{13A2339A-77D8-4A33-911E-F16281CAD96B}" destId="{C7E3F6E3-621F-4D3A-93D7-744E4F654E2C}" srcOrd="5" destOrd="0" parTransId="{DD8570D1-CDD1-4FBC-B458-0ABEA4AC8809}" sibTransId="{76A5F3D5-D2A1-4ACB-B7CA-C701D377D711}"/>
    <dgm:cxn modelId="{092B972A-E71E-4877-BA58-23AB48B0A129}" type="presOf" srcId="{0D8C39DA-6CA5-4B03-B979-224DB98D7ECD}" destId="{AF77EDD8-3AB4-4D6A-B599-639E44524D87}" srcOrd="0" destOrd="0" presId="urn:microsoft.com/office/officeart/2005/8/layout/vList2"/>
    <dgm:cxn modelId="{BB0E372F-F662-43A2-8CA1-3D81E669D6F6}" srcId="{13A2339A-77D8-4A33-911E-F16281CAD96B}" destId="{3C31E107-AEAB-4115-9D2F-CD3595374762}" srcOrd="4" destOrd="0" parTransId="{91EBE14C-3CD8-4C0D-992E-B999D3A8D0BC}" sibTransId="{793BE461-5CA0-49F8-AF2E-326B03800A0D}"/>
    <dgm:cxn modelId="{B277742F-2E2A-413F-B51C-C5A426829C0C}" srcId="{13A2339A-77D8-4A33-911E-F16281CAD96B}" destId="{4E476C41-F5EE-4F3C-A151-98DC74633EB1}" srcOrd="1" destOrd="0" parTransId="{4E3AE136-29E9-4467-8A1B-3426771DF929}" sibTransId="{4BB86061-B1B6-411E-A3ED-B8B6A92F6370}"/>
    <dgm:cxn modelId="{6EF7785B-45A2-44AB-80F2-04A32759FC30}" srcId="{13A2339A-77D8-4A33-911E-F16281CAD96B}" destId="{0950061D-4248-4BF0-8731-3FCE9619F77D}" srcOrd="0" destOrd="0" parTransId="{08988B5D-07B7-4306-A8AF-7DF43F1F6C4A}" sibTransId="{42ED380C-12CB-4886-9500-591FAFB38DB0}"/>
    <dgm:cxn modelId="{F42D234D-7413-412F-BCBA-6D4992B90D66}" srcId="{13A2339A-77D8-4A33-911E-F16281CAD96B}" destId="{B68F8A94-C9F4-41CD-B4E3-D044BEE147FB}" srcOrd="6" destOrd="0" parTransId="{2A01E719-A0CA-49D9-9392-7EC662CF4D35}" sibTransId="{627E08B2-A35B-48B2-BC27-1D8847B58C2F}"/>
    <dgm:cxn modelId="{0DDFFE7E-A18D-419E-B91B-6412903844B9}" type="presOf" srcId="{0950061D-4248-4BF0-8731-3FCE9619F77D}" destId="{545B5121-DA70-4FBD-AF85-85EEBCB5BACD}" srcOrd="0" destOrd="0" presId="urn:microsoft.com/office/officeart/2005/8/layout/vList2"/>
    <dgm:cxn modelId="{B726F290-CC5A-4CD4-BA4D-9E6BFAB389C2}" type="presOf" srcId="{805D5B97-9733-44C6-88C2-5559613EA619}" destId="{0388B37E-8E31-4655-9E85-6329BFDF4555}" srcOrd="0" destOrd="0" presId="urn:microsoft.com/office/officeart/2005/8/layout/vList2"/>
    <dgm:cxn modelId="{70CE88B9-1321-487B-AFA9-1F5103777854}" srcId="{13A2339A-77D8-4A33-911E-F16281CAD96B}" destId="{805D5B97-9733-44C6-88C2-5559613EA619}" srcOrd="3" destOrd="0" parTransId="{AB6F0DAF-A393-4546-9569-9D3B09D0A16A}" sibTransId="{86464AAA-0872-4806-96DD-C6A7BD17C3D0}"/>
    <dgm:cxn modelId="{A72A4CC5-A6BB-4C05-8C1D-71AF766620C0}" type="presOf" srcId="{B68F8A94-C9F4-41CD-B4E3-D044BEE147FB}" destId="{E10D43FF-3607-40CA-B87D-9B9FC2C58104}" srcOrd="0" destOrd="0" presId="urn:microsoft.com/office/officeart/2005/8/layout/vList2"/>
    <dgm:cxn modelId="{1A8E8DCA-C534-4CFC-A189-976E7666EBDF}" srcId="{13A2339A-77D8-4A33-911E-F16281CAD96B}" destId="{0D8C39DA-6CA5-4B03-B979-224DB98D7ECD}" srcOrd="2" destOrd="0" parTransId="{07765DCE-AFEE-4FBC-B20F-B049284F7FBB}" sibTransId="{7158A6A4-D053-48D7-8785-CD92234609A6}"/>
    <dgm:cxn modelId="{0FE210CF-6A47-4E10-BCD7-F97E6AC11C31}" type="presOf" srcId="{C7E3F6E3-621F-4D3A-93D7-744E4F654E2C}" destId="{96BE10AC-2659-439F-ABDF-D01DFF6DCCEA}" srcOrd="0" destOrd="0" presId="urn:microsoft.com/office/officeart/2005/8/layout/vList2"/>
    <dgm:cxn modelId="{ED3AA9EE-DEE9-4FE3-B458-427FB8498E9D}" type="presOf" srcId="{13A2339A-77D8-4A33-911E-F16281CAD96B}" destId="{8B807CC6-36A3-4403-9714-CB13FE6335C5}" srcOrd="0" destOrd="0" presId="urn:microsoft.com/office/officeart/2005/8/layout/vList2"/>
    <dgm:cxn modelId="{60F9D9FD-0FB1-437B-A43A-E31597C44219}" type="presOf" srcId="{4E476C41-F5EE-4F3C-A151-98DC74633EB1}" destId="{767A2142-8421-4A3F-9748-58C10FEE782B}" srcOrd="0" destOrd="0" presId="urn:microsoft.com/office/officeart/2005/8/layout/vList2"/>
    <dgm:cxn modelId="{137E3583-7D72-4DE7-BF05-67F8996044E2}" type="presParOf" srcId="{8B807CC6-36A3-4403-9714-CB13FE6335C5}" destId="{545B5121-DA70-4FBD-AF85-85EEBCB5BACD}" srcOrd="0" destOrd="0" presId="urn:microsoft.com/office/officeart/2005/8/layout/vList2"/>
    <dgm:cxn modelId="{177F5B0D-0BA3-492A-B093-B619C95BAEDB}" type="presParOf" srcId="{8B807CC6-36A3-4403-9714-CB13FE6335C5}" destId="{CDE12255-DFF2-4F47-951E-5CB4AD3562E6}" srcOrd="1" destOrd="0" presId="urn:microsoft.com/office/officeart/2005/8/layout/vList2"/>
    <dgm:cxn modelId="{334E1C37-D42E-435E-9AAF-B6347A0E667F}" type="presParOf" srcId="{8B807CC6-36A3-4403-9714-CB13FE6335C5}" destId="{767A2142-8421-4A3F-9748-58C10FEE782B}" srcOrd="2" destOrd="0" presId="urn:microsoft.com/office/officeart/2005/8/layout/vList2"/>
    <dgm:cxn modelId="{5195E022-59AC-4A95-8328-C30D16E85672}" type="presParOf" srcId="{8B807CC6-36A3-4403-9714-CB13FE6335C5}" destId="{C3FBFCE5-FDDE-4E2D-8EC0-A2E61A984142}" srcOrd="3" destOrd="0" presId="urn:microsoft.com/office/officeart/2005/8/layout/vList2"/>
    <dgm:cxn modelId="{B72DFFE6-3586-4AEF-BB59-B58C1EA66593}" type="presParOf" srcId="{8B807CC6-36A3-4403-9714-CB13FE6335C5}" destId="{AF77EDD8-3AB4-4D6A-B599-639E44524D87}" srcOrd="4" destOrd="0" presId="urn:microsoft.com/office/officeart/2005/8/layout/vList2"/>
    <dgm:cxn modelId="{4A0DB49D-9F61-4459-882F-63C985ED506B}" type="presParOf" srcId="{8B807CC6-36A3-4403-9714-CB13FE6335C5}" destId="{E54AAA06-5E46-44F6-9D83-1F5CC2148506}" srcOrd="5" destOrd="0" presId="urn:microsoft.com/office/officeart/2005/8/layout/vList2"/>
    <dgm:cxn modelId="{4D64890B-358B-44FF-9DC3-26C2CED65BF4}" type="presParOf" srcId="{8B807CC6-36A3-4403-9714-CB13FE6335C5}" destId="{0388B37E-8E31-4655-9E85-6329BFDF4555}" srcOrd="6" destOrd="0" presId="urn:microsoft.com/office/officeart/2005/8/layout/vList2"/>
    <dgm:cxn modelId="{4141272E-E476-4668-B41A-390C4CC1B575}" type="presParOf" srcId="{8B807CC6-36A3-4403-9714-CB13FE6335C5}" destId="{655B7F28-C0A7-4F6E-B408-DDBD93FA6750}" srcOrd="7" destOrd="0" presId="urn:microsoft.com/office/officeart/2005/8/layout/vList2"/>
    <dgm:cxn modelId="{0DF47F5A-6907-4837-992A-A28B44935AE4}" type="presParOf" srcId="{8B807CC6-36A3-4403-9714-CB13FE6335C5}" destId="{774DBBE3-F3B2-4D70-909C-99F1FF094059}" srcOrd="8" destOrd="0" presId="urn:microsoft.com/office/officeart/2005/8/layout/vList2"/>
    <dgm:cxn modelId="{B08BDEF0-1441-4A02-84B1-182A1106EF7B}" type="presParOf" srcId="{8B807CC6-36A3-4403-9714-CB13FE6335C5}" destId="{0F95B370-BDF1-4AD1-87CD-A9651B5E3101}" srcOrd="9" destOrd="0" presId="urn:microsoft.com/office/officeart/2005/8/layout/vList2"/>
    <dgm:cxn modelId="{83AF45C4-A2D5-468C-BAED-718D166F8EF1}" type="presParOf" srcId="{8B807CC6-36A3-4403-9714-CB13FE6335C5}" destId="{96BE10AC-2659-439F-ABDF-D01DFF6DCCEA}" srcOrd="10" destOrd="0" presId="urn:microsoft.com/office/officeart/2005/8/layout/vList2"/>
    <dgm:cxn modelId="{DD2891B8-1132-418A-B855-A8E1D8DB85FD}" type="presParOf" srcId="{8B807CC6-36A3-4403-9714-CB13FE6335C5}" destId="{766D4E65-6C9C-449C-881A-96C076D695D5}" srcOrd="11" destOrd="0" presId="urn:microsoft.com/office/officeart/2005/8/layout/vList2"/>
    <dgm:cxn modelId="{C98F1CB1-E123-4DF7-B29F-07D0899A79EA}" type="presParOf" srcId="{8B807CC6-36A3-4403-9714-CB13FE6335C5}" destId="{E10D43FF-3607-40CA-B87D-9B9FC2C581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5B5121-DA70-4FBD-AF85-85EEBCB5BACD}">
      <dsp:nvSpPr>
        <dsp:cNvPr id="0" name=""/>
        <dsp:cNvSpPr/>
      </dsp:nvSpPr>
      <dsp:spPr>
        <a:xfrm>
          <a:off x="0" y="11745"/>
          <a:ext cx="10350768" cy="1113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(des)organização e da gestão do trabalho</a:t>
          </a:r>
          <a:r>
            <a:rPr lang="en-US" sz="2800" kern="1200"/>
            <a:t> por imposições normativas ou pelo costume;</a:t>
          </a:r>
        </a:p>
      </dsp:txBody>
      <dsp:txXfrm>
        <a:off x="54373" y="66118"/>
        <a:ext cx="10242022" cy="1005094"/>
      </dsp:txXfrm>
    </dsp:sp>
    <dsp:sp modelId="{767A2142-8421-4A3F-9748-58C10FEE782B}">
      <dsp:nvSpPr>
        <dsp:cNvPr id="0" name=""/>
        <dsp:cNvSpPr/>
      </dsp:nvSpPr>
      <dsp:spPr>
        <a:xfrm>
          <a:off x="0" y="1206225"/>
          <a:ext cx="10350768" cy="1113840"/>
        </a:xfrm>
        <a:prstGeom prst="round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Pessoalidade</a:t>
          </a:r>
          <a:r>
            <a:rPr lang="en-US" sz="2800" kern="1200" dirty="0"/>
            <a:t> </a:t>
          </a:r>
          <a:r>
            <a:rPr lang="en-US" sz="2800" kern="1200" dirty="0" err="1"/>
            <a:t>na</a:t>
          </a:r>
          <a:r>
            <a:rPr lang="en-US" sz="2800" kern="1200" dirty="0"/>
            <a:t> </a:t>
          </a:r>
          <a:r>
            <a:rPr lang="en-US" sz="2800" kern="1200" dirty="0" err="1"/>
            <a:t>tomada</a:t>
          </a:r>
          <a:r>
            <a:rPr lang="en-US" sz="2800" kern="1200" dirty="0"/>
            <a:t> de </a:t>
          </a:r>
          <a:r>
            <a:rPr lang="en-US" sz="2800" kern="1200" dirty="0" err="1"/>
            <a:t>decisões</a:t>
          </a:r>
          <a:r>
            <a:rPr lang="en-US" sz="2800" kern="1200" dirty="0"/>
            <a:t>; privado x interesse </a:t>
          </a:r>
          <a:r>
            <a:rPr lang="en-US" sz="2800" kern="1200" dirty="0" err="1"/>
            <a:t>público</a:t>
          </a:r>
          <a:endParaRPr lang="en-US" sz="2800" kern="1200" dirty="0"/>
        </a:p>
      </dsp:txBody>
      <dsp:txXfrm>
        <a:off x="54373" y="1260598"/>
        <a:ext cx="10242022" cy="1005094"/>
      </dsp:txXfrm>
    </dsp:sp>
    <dsp:sp modelId="{AF77EDD8-3AB4-4D6A-B599-639E44524D87}">
      <dsp:nvSpPr>
        <dsp:cNvPr id="0" name=""/>
        <dsp:cNvSpPr/>
      </dsp:nvSpPr>
      <dsp:spPr>
        <a:xfrm>
          <a:off x="0" y="2400705"/>
          <a:ext cx="10350768" cy="111384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Gestão hierárquica, rígida com viés de autoritarismo e centralidade decisória</a:t>
          </a:r>
          <a:r>
            <a:rPr lang="en-US" sz="2800" kern="1200"/>
            <a:t> ;</a:t>
          </a:r>
        </a:p>
      </dsp:txBody>
      <dsp:txXfrm>
        <a:off x="54373" y="2455078"/>
        <a:ext cx="10242022" cy="1005094"/>
      </dsp:txXfrm>
    </dsp:sp>
    <dsp:sp modelId="{0388B37E-8E31-4655-9E85-6329BFDF4555}">
      <dsp:nvSpPr>
        <dsp:cNvPr id="0" name=""/>
        <dsp:cNvSpPr/>
      </dsp:nvSpPr>
      <dsp:spPr>
        <a:xfrm>
          <a:off x="0" y="3595185"/>
          <a:ext cx="10350768" cy="11138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Os conflitos por vezes se originam em razão da carreira, de discriminação de gênero/raça/cor ou religião; </a:t>
          </a:r>
        </a:p>
      </dsp:txBody>
      <dsp:txXfrm>
        <a:off x="54373" y="3649558"/>
        <a:ext cx="10242022" cy="1005094"/>
      </dsp:txXfrm>
    </dsp:sp>
    <dsp:sp modelId="{774DBBE3-F3B2-4D70-909C-99F1FF094059}">
      <dsp:nvSpPr>
        <dsp:cNvPr id="0" name=""/>
        <dsp:cNvSpPr/>
      </dsp:nvSpPr>
      <dsp:spPr>
        <a:xfrm>
          <a:off x="0" y="4789665"/>
          <a:ext cx="10350768" cy="11138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Agressões</a:t>
          </a:r>
          <a:r>
            <a:rPr lang="en-US" sz="2800" kern="1200" dirty="0"/>
            <a:t>, </a:t>
          </a:r>
          <a:r>
            <a:rPr lang="en-US" sz="2800" kern="1200" dirty="0" err="1"/>
            <a:t>humilhações</a:t>
          </a:r>
          <a:r>
            <a:rPr lang="en-US" sz="2800" kern="1200" dirty="0"/>
            <a:t>, </a:t>
          </a:r>
          <a:r>
            <a:rPr lang="en-US" sz="2800" kern="1200" dirty="0" err="1"/>
            <a:t>constrangimentos</a:t>
          </a:r>
          <a:r>
            <a:rPr lang="en-US" sz="2800" kern="1200" dirty="0"/>
            <a:t>, </a:t>
          </a:r>
          <a:r>
            <a:rPr lang="en-US" sz="2800" kern="1200" dirty="0" err="1"/>
            <a:t>isolamento</a:t>
          </a:r>
          <a:r>
            <a:rPr lang="en-US" sz="2800" kern="1200" dirty="0"/>
            <a:t>, </a:t>
          </a:r>
          <a:r>
            <a:rPr lang="en-US" sz="2800" kern="1200" dirty="0" err="1"/>
            <a:t>desqualificação</a:t>
          </a:r>
          <a:r>
            <a:rPr lang="en-US" sz="2800" kern="1200" dirty="0"/>
            <a:t> - </a:t>
          </a:r>
          <a:r>
            <a:rPr lang="en-US" sz="2800" kern="1200" dirty="0" err="1"/>
            <a:t>fofocas</a:t>
          </a:r>
          <a:r>
            <a:rPr lang="en-US" sz="2800" kern="1200" dirty="0"/>
            <a:t> -  </a:t>
          </a:r>
          <a:r>
            <a:rPr lang="en-US" sz="2800" kern="1200" dirty="0" err="1"/>
            <a:t>comuns</a:t>
          </a:r>
          <a:r>
            <a:rPr lang="en-US" sz="2800" kern="1200" dirty="0"/>
            <a:t> e </a:t>
          </a:r>
          <a:r>
            <a:rPr lang="en-US" sz="2800" kern="1200" dirty="0" err="1"/>
            <a:t>banalizadas</a:t>
          </a:r>
          <a:r>
            <a:rPr lang="en-US" sz="2800" kern="1200" dirty="0"/>
            <a:t>. </a:t>
          </a:r>
        </a:p>
      </dsp:txBody>
      <dsp:txXfrm>
        <a:off x="54373" y="4844038"/>
        <a:ext cx="10242022" cy="1005094"/>
      </dsp:txXfrm>
    </dsp:sp>
    <dsp:sp modelId="{96BE10AC-2659-439F-ABDF-D01DFF6DCCEA}">
      <dsp:nvSpPr>
        <dsp:cNvPr id="0" name=""/>
        <dsp:cNvSpPr/>
      </dsp:nvSpPr>
      <dsp:spPr>
        <a:xfrm>
          <a:off x="0" y="5984145"/>
          <a:ext cx="10350768" cy="1113840"/>
        </a:xfrm>
        <a:prstGeom prst="round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Negação da realidade</a:t>
          </a:r>
          <a:r>
            <a:rPr lang="en-US" sz="2800" kern="1200"/>
            <a:t>; desigualdade e pouca perspectiva de equidade e tratamento das pessoas dentro da instituição</a:t>
          </a:r>
        </a:p>
      </dsp:txBody>
      <dsp:txXfrm>
        <a:off x="54373" y="6038518"/>
        <a:ext cx="10242022" cy="1005094"/>
      </dsp:txXfrm>
    </dsp:sp>
    <dsp:sp modelId="{E10D43FF-3607-40CA-B87D-9B9FC2C58104}">
      <dsp:nvSpPr>
        <dsp:cNvPr id="0" name=""/>
        <dsp:cNvSpPr/>
      </dsp:nvSpPr>
      <dsp:spPr>
        <a:xfrm>
          <a:off x="0" y="7178625"/>
          <a:ext cx="10350768" cy="11138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Processo contínuo de condutas abusivas ou hostis amparado</a:t>
          </a:r>
          <a:r>
            <a:rPr lang="en-US" sz="2800" kern="1200"/>
            <a:t> por estratégias organizacionais e/ou métodos gerenciais;</a:t>
          </a:r>
        </a:p>
      </dsp:txBody>
      <dsp:txXfrm>
        <a:off x="54373" y="7232998"/>
        <a:ext cx="10242022" cy="100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No serviço público dura em torno de 36 meses;</a:t>
            </a:r>
          </a:p>
          <a:p>
            <a:endParaRPr lang="en-US"/>
          </a:p>
          <a:p>
            <a:r>
              <a:rPr lang="en-US"/>
              <a:t>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É fenômeno organizacional de desorganização, autoritarismo e abuso. A violência fica rotineira, naturalizada ou banalizada</a:t>
            </a:r>
          </a:p>
          <a:p>
            <a:r>
              <a:rPr lang="en-US"/>
              <a:t>No serviço público – o tempo do assédio demora muito mais para ser identificado porque as pessoas se submetem ao sistema. E tem a estabilidade como garantia do trabalho mas não como saúde. </a:t>
            </a:r>
          </a:p>
          <a:p>
            <a:r>
              <a:rPr lang="en-US"/>
              <a:t>Muitas vezes o trabalhador sequer sabe o que está acontecendo. Começa acreditar que aquela organização e forma de gestão nunca será modificada. E aceita as agressões calado por medo das consequências. </a:t>
            </a:r>
          </a:p>
          <a:p>
            <a:r>
              <a:rPr lang="en-US"/>
              <a:t>As pessoas entram no automático. Questionam, resistem, negam ou são ignoradas, silenciam e adoecem</a:t>
            </a:r>
          </a:p>
          <a:p>
            <a:r>
              <a:rPr lang="en-US"/>
              <a:t>Assédio moral não é doença mas adoece e silencia. </a:t>
            </a:r>
          </a:p>
          <a:p>
            <a:r>
              <a:rPr lang="en-US"/>
              <a:t>Importante frisar aqui que assediador não tem cargo ou carreira. Tem nome e CPF.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Podemos dizer que o assédio e a discriminação no Brasil perduram desde os tempos da escravidão, quando os escravos eram obrigados a trabalhar de forma análoga, em situações críticas, nas quais sofriam com o intenso terror psicológico. Alguns elementos que caracterizam o trabalho escravo contemporâneo são o trabalho forçado, a jornada exaustiva, coação, restrição de liberdade e exposição a condições degradantes no ambiente de trabalho.</a:t>
            </a:r>
          </a:p>
          <a:p>
            <a:endParaRPr lang="en-US"/>
          </a:p>
          <a:p>
            <a:r>
              <a:rPr lang="en-US"/>
              <a:t>Qual foi o modelo que nos trouxe aqui? O da desigualdade. Em que a cultura aristocrática ainda tem terreno fértil nas organizações públicas e privadas. Da famosa frase -  Vc sabe com quem está falando? </a:t>
            </a:r>
          </a:p>
          <a:p>
            <a:r>
              <a:rPr lang="en-US"/>
              <a:t>A cultura de que temos alguma forma de ascendência sobre alguém é violenta. Essa cultura precisa ser mudada. Portanto, na cultura ocidental até o século XVIII, atribuía-se à dignidade o sentido de posição ou classificação mais elevada, um status de superioridade9 . Quantificava-se a dignidade, admitindo-se a existência de pessoas mais dignas ou menos dignas.</a:t>
            </a:r>
          </a:p>
          <a:p>
            <a:endParaRPr lang="en-US"/>
          </a:p>
          <a:p>
            <a:r>
              <a:rPr lang="en-US"/>
              <a:t>O discurso e a prática de gestão atuam na gênese dos atos de violência nas relações de trabalho, causa adoecimento a todos, não só aos que são vítimas diretas da violência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Gestão por humilhação é característica marcante de relações hierárquicas autoritárias com comportamento e tratamento desigual. </a:t>
            </a:r>
          </a:p>
          <a:p>
            <a:r>
              <a:rPr lang="en-US"/>
              <a:t>36 meses é o tempo médio de sofrimento por assédio no serviço público</a:t>
            </a:r>
          </a:p>
          <a:p>
            <a:endParaRPr lang="en-US"/>
          </a:p>
          <a:p>
            <a:r>
              <a:rPr lang="en-US"/>
              <a:t>Por isso situações de violência se perpetuam no tempo. Passam despercebidas. Aliado ao fato de que na entrega da produção não há tempo para parar, orientar, liderar ou inovar. </a:t>
            </a:r>
          </a:p>
          <a:p>
            <a:endParaRPr lang="en-US"/>
          </a:p>
          <a:p>
            <a:r>
              <a:rPr lang="en-US"/>
              <a:t>Acima temos alguns exemplos de ações diretas (acusações, insultos, gritos, humilhações públicas) e indiretas (propagação de boatos, fofocas, isolamento, recusa na comunicação e exclusão social).  Qualquer semelhança não é mera coincidência. </a:t>
            </a:r>
          </a:p>
          <a:p>
            <a:endParaRPr lang="en-US"/>
          </a:p>
          <a:p>
            <a:r>
              <a:rPr lang="en-US"/>
              <a:t>O resultado da pesquisa aponta a prática da humilhação pelos grupos de pessoas que já relataram ter sofrido assédio, que testemunharam 3 ou mais situações de violência no último ano, que tiveram 3 ou mais problemas de saúde relacionados ao trabalho. </a:t>
            </a:r>
          </a:p>
          <a:p>
            <a:endParaRPr lang="en-US"/>
          </a:p>
          <a:p>
            <a:r>
              <a:rPr lang="en-US"/>
              <a:t>Ambiente de trabalho que tem forte característica de gestão por humilhação tem violação dos princípios da Administração Pública como eficiência, impessoalidade, moralidade 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95d3fe04f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395d3fe04f0_0_24:notes"/>
          <p:cNvSpPr txBox="1">
            <a:spLocks noGrp="1"/>
          </p:cNvSpPr>
          <p:nvPr>
            <p:ph type="body" idx="1"/>
          </p:nvPr>
        </p:nvSpPr>
        <p:spPr>
          <a:xfrm>
            <a:off x="685801" y="4343401"/>
            <a:ext cx="54864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2" name="Google Shape;152;g395d3fe04f0_0_24:notes"/>
          <p:cNvSpPr txBox="1">
            <a:spLocks noGrp="1"/>
          </p:cNvSpPr>
          <p:nvPr>
            <p:ph type="sldNum" idx="12"/>
          </p:nvPr>
        </p:nvSpPr>
        <p:spPr>
          <a:xfrm>
            <a:off x="3884620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6D646920-E3CF-24FB-20FB-612A215B1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93126a161_0_16:notes">
            <a:extLst>
              <a:ext uri="{FF2B5EF4-FFF2-40B4-BE49-F238E27FC236}">
                <a16:creationId xmlns:a16="http://schemas.microsoft.com/office/drawing/2014/main" id="{177D9675-217B-C812-B5ED-8B8FB8ADB9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93126a161_0_16:notes">
            <a:extLst>
              <a:ext uri="{FF2B5EF4-FFF2-40B4-BE49-F238E27FC236}">
                <a16:creationId xmlns:a16="http://schemas.microsoft.com/office/drawing/2014/main" id="{A9C13515-9CF3-8A26-D929-3C7B2D4A2B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6730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 por que enfrentar o assédio? porque o assédio é violência </a:t>
            </a:r>
          </a:p>
          <a:p>
            <a:endParaRPr lang="en-US"/>
          </a:p>
          <a:p>
            <a:r>
              <a:rPr lang="en-US"/>
              <a:t>Isso pode incluir:</a:t>
            </a:r>
          </a:p>
          <a:p>
            <a:endParaRPr lang="en-US"/>
          </a:p>
          <a:p>
            <a:r>
              <a:rPr lang="en-US"/>
              <a:t>- **Críticas constantes e injustificadas**: Focar apenas nas falhas da pessoa, ignorando seus acertos.</a:t>
            </a:r>
          </a:p>
          <a:p>
            <a:r>
              <a:rPr lang="en-US"/>
              <a:t>- **Isolamento social**: Excluir o funcionário das atividades de equipe ou comunicações importantes.</a:t>
            </a:r>
          </a:p>
          <a:p>
            <a:r>
              <a:rPr lang="en-US"/>
              <a:t>- **Desqualificação pública**: Fazer comentários depreciativos na frente de colegas.</a:t>
            </a:r>
          </a:p>
          <a:p>
            <a:r>
              <a:rPr lang="en-US"/>
              <a:t>- **Sobrecarregar o trabalho**: Atribuir tarefas impossíveis ou excessivamente difíceis para sabotar o desempenho do indivíduo.</a:t>
            </a:r>
          </a:p>
          <a:p>
            <a:endParaRPr lang="en-US"/>
          </a:p>
          <a:p>
            <a:r>
              <a:rPr lang="en-US"/>
              <a:t>O assédio moral pode ter sérias consequências para a saúde mental e emocional da vítima, e é importante que seja abordado de maneira adequada, tanto pelo indivíduo afetado quanto pela organização em que ocorre.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9B89C49C-EA33-1751-F46C-6DBAE1CDC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93126a161_0_16:notes">
            <a:extLst>
              <a:ext uri="{FF2B5EF4-FFF2-40B4-BE49-F238E27FC236}">
                <a16:creationId xmlns:a16="http://schemas.microsoft.com/office/drawing/2014/main" id="{BD72FE25-8837-E9C4-AFAC-B0DD593627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93126a161_0_16:notes">
            <a:extLst>
              <a:ext uri="{FF2B5EF4-FFF2-40B4-BE49-F238E27FC236}">
                <a16:creationId xmlns:a16="http://schemas.microsoft.com/office/drawing/2014/main" id="{C7E6EE4A-91C0-DCEF-5D3A-75D713786C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4323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>
          <a:extLst>
            <a:ext uri="{FF2B5EF4-FFF2-40B4-BE49-F238E27FC236}">
              <a16:creationId xmlns:a16="http://schemas.microsoft.com/office/drawing/2014/main" id="{E201AE39-58A6-8EBD-C8CB-5AD4FE7C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93126a161_0_16:notes">
            <a:extLst>
              <a:ext uri="{FF2B5EF4-FFF2-40B4-BE49-F238E27FC236}">
                <a16:creationId xmlns:a16="http://schemas.microsoft.com/office/drawing/2014/main" id="{C84E214D-EBB8-15E5-EC13-81314C5EEA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d93126a161_0_16:notes">
            <a:extLst>
              <a:ext uri="{FF2B5EF4-FFF2-40B4-BE49-F238E27FC236}">
                <a16:creationId xmlns:a16="http://schemas.microsoft.com/office/drawing/2014/main" id="{9FDB17F1-CE0B-B279-9253-7845BF9581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3479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d93126a16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d93126a16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 ação contra o assédio não é uma luta de mulheres contra homens. Ela é uma luta de todos, independentemente do gênero, que desejam um ambiente de trabalho saudável, seguro e inclusivo. </a:t>
            </a:r>
          </a:p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7396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85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6787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t2.jus.br/geral/tribunal2/Legis/Leis/8112_90/INDICE.htm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editoraroncarati.com.br/v2/Diario-Oficial/Diario-Oficial/PORTARIA-MAPA-N%C2%BA-766-DE-28-01-2025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abresst.org.br/2026/01/15/mgi-institui-comite-de-atencao-a-saude-e-seguranca-do-trabalho-do-servidor-publico-federal/" TargetMode="External"/><Relationship Id="rId2" Type="http://schemas.openxmlformats.org/officeDocument/2006/relationships/hyperlink" Target="https://www.contabeis.com.br/noticias/76387/governo-cria-comissao-de-saude-e-seguranca-para-servidores-publicos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advocaciaelianecesario@gmail.co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23400" y="1485900"/>
            <a:ext cx="17041200" cy="15852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pt-BR" sz="6600" b="1" dirty="0">
                <a:solidFill>
                  <a:srgbClr val="005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Book Antiqua" panose="02040602050305030304" pitchFamily="18" charset="0"/>
                <a:ea typeface="Helvetica Neue"/>
                <a:cs typeface="Helvetica Neue"/>
                <a:sym typeface="Helvetica Neue"/>
              </a:rPr>
              <a:t>Riscos Psicossociais no Serviço Público</a:t>
            </a:r>
          </a:p>
          <a:p>
            <a:pPr>
              <a:spcBef>
                <a:spcPts val="0"/>
              </a:spcBef>
            </a:pPr>
            <a:endParaRPr lang="pt-BR" sz="6600" b="1" dirty="0">
              <a:solidFill>
                <a:srgbClr val="0052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Book Antiqua" panose="02040602050305030304" pitchFamily="18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828800" y="3941445"/>
            <a:ext cx="13968000" cy="9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pt-BR" sz="3600" b="1" dirty="0">
                <a:solidFill>
                  <a:srgbClr val="005221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Neue"/>
                <a:sym typeface="Helvetica Neue"/>
              </a:rPr>
              <a:t>Eliane Monteiro Cesário</a:t>
            </a:r>
            <a:endParaRPr sz="3600" b="1" dirty="0">
              <a:solidFill>
                <a:srgbClr val="005221"/>
              </a:solidFill>
              <a:latin typeface="Verdana" panose="020B0604030504040204" pitchFamily="34" charset="0"/>
              <a:ea typeface="Verdana" panose="020B0604030504040204" pitchFamily="34" charset="0"/>
              <a:cs typeface="Helvetica Neue"/>
              <a:sym typeface="Helvetica Neue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C744D4-1829-F2E7-6A86-935FC785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615551"/>
            <a:ext cx="10609315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828800"/>
            <a:r>
              <a:rPr lang="pt-BR" altLang="pt-BR" sz="2000" b="1">
                <a:solidFill>
                  <a:srgbClr val="252525"/>
                </a:solidFill>
                <a:latin typeface="Montserrat" panose="00000500000000000000" pitchFamily="2" charset="0"/>
              </a:rPr>
              <a:t>NR-1 – Riscos Psicossociais e Direito à Saúde e Segurança no Serviço Público</a:t>
            </a:r>
            <a:endParaRPr lang="pt-BR" altLang="pt-BR" sz="2000">
              <a:solidFill>
                <a:srgbClr val="252525"/>
              </a:solidFill>
              <a:latin typeface="Montserrat" panose="00000500000000000000" pitchFamily="2" charset="0"/>
            </a:endParaRPr>
          </a:p>
          <a:p>
            <a:pPr defTabSz="1828800"/>
            <a:br>
              <a:rPr lang="pt-BR" altLang="pt-BR" sz="1200"/>
            </a:br>
            <a:endParaRPr lang="pt-BR" altLang="pt-BR" sz="3600"/>
          </a:p>
        </p:txBody>
      </p:sp>
      <p:pic>
        <p:nvPicPr>
          <p:cNvPr id="9" name="Imagem 8" descr="Anffa Sindical">
            <a:extLst>
              <a:ext uri="{FF2B5EF4-FFF2-40B4-BE49-F238E27FC236}">
                <a16:creationId xmlns:a16="http://schemas.microsoft.com/office/drawing/2014/main" id="{441FD7DF-B6F1-3171-E714-DA51AD61E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97" y="7772058"/>
            <a:ext cx="6338781" cy="211448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804FA97-D3B7-5C54-570C-43FD8B753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200" y="6010599"/>
            <a:ext cx="6347974" cy="38943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0070" y="6544980"/>
            <a:ext cx="15773400" cy="1988345"/>
            <a:chOff x="0" y="0"/>
            <a:chExt cx="21031200" cy="265112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031200" cy="2651126"/>
              <a:chOff x="0" y="0"/>
              <a:chExt cx="21031200" cy="265112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1031200" cy="2651125"/>
              </a:xfrm>
              <a:custGeom>
                <a:avLst/>
                <a:gdLst/>
                <a:ahLst/>
                <a:cxnLst/>
                <a:rect l="l" t="t" r="r" b="b"/>
                <a:pathLst>
                  <a:path w="21031200" h="2651125">
                    <a:moveTo>
                      <a:pt x="0" y="0"/>
                    </a:moveTo>
                    <a:lnTo>
                      <a:pt x="21031200" y="0"/>
                    </a:lnTo>
                    <a:lnTo>
                      <a:pt x="21031200" y="2651125"/>
                    </a:lnTo>
                    <a:lnTo>
                      <a:pt x="0" y="265112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" name="TextBox 5"/>
            <p:cNvSpPr txBox="1"/>
            <p:nvPr/>
          </p:nvSpPr>
          <p:spPr>
            <a:xfrm>
              <a:off x="121900" y="99033"/>
              <a:ext cx="20787400" cy="2491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128"/>
                </a:lnSpc>
              </a:pPr>
              <a:r>
                <a:rPr lang="en-US" sz="6600" b="1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2014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3643313" y="5960298"/>
            <a:ext cx="12680157" cy="3617118"/>
          </a:xfrm>
          <a:custGeom>
            <a:avLst/>
            <a:gdLst/>
            <a:ahLst/>
            <a:cxnLst/>
            <a:rect l="l" t="t" r="r" b="b"/>
            <a:pathLst>
              <a:path w="12680157" h="3617118">
                <a:moveTo>
                  <a:pt x="0" y="0"/>
                </a:moveTo>
                <a:lnTo>
                  <a:pt x="12680157" y="0"/>
                </a:lnTo>
                <a:lnTo>
                  <a:pt x="12680157" y="3617118"/>
                </a:lnTo>
                <a:lnTo>
                  <a:pt x="0" y="36171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237900" y="727205"/>
            <a:ext cx="16654626" cy="4942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4"/>
              </a:lnSpc>
            </a:pP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2ª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Turma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do STJ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reconhece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o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assédio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moral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como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sendo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ato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de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improbidade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5379" b="1" spc="50" dirty="0" err="1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administrativa</a:t>
            </a:r>
            <a:r>
              <a:rPr lang="en-US" sz="5379" b="1" spc="50" dirty="0">
                <a:solidFill>
                  <a:srgbClr val="2B3E2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</a:p>
          <a:p>
            <a:pPr algn="ctr">
              <a:lnSpc>
                <a:spcPts val="3630"/>
              </a:lnSpc>
            </a:pPr>
            <a:endParaRPr lang="en-US" sz="5379" b="1" spc="50" dirty="0">
              <a:solidFill>
                <a:srgbClr val="2B3E2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ctr">
              <a:lnSpc>
                <a:spcPts val="3630"/>
              </a:lnSpc>
            </a:pP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REsp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1.286.466 -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Assédio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moral e sexual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são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atos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contrários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aos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princípios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da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administração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pública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e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sua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prática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se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enquadra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como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improbidade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025" spc="28" dirty="0" err="1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administrativa</a:t>
            </a:r>
            <a:r>
              <a:rPr lang="en-US" sz="3025" spc="28" dirty="0">
                <a:solidFill>
                  <a:srgbClr val="2B3E2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. </a:t>
            </a:r>
          </a:p>
          <a:p>
            <a:pPr algn="ctr">
              <a:lnSpc>
                <a:spcPts val="3630"/>
              </a:lnSpc>
            </a:pPr>
            <a:endParaRPr lang="en-US" sz="3025" spc="28" dirty="0">
              <a:solidFill>
                <a:srgbClr val="2B3E2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ctr">
              <a:lnSpc>
                <a:spcPts val="4034"/>
              </a:lnSpc>
            </a:pP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conduta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pode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ser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punida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por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violar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a Lei 8.112/90 -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deveres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éticos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, de boa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conduta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, de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urbanidade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e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moralidade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3361" b="1" spc="31" dirty="0" err="1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administrativa</a:t>
            </a:r>
            <a:r>
              <a:rPr lang="en-US" sz="3361" b="1" spc="31" dirty="0">
                <a:solidFill>
                  <a:srgbClr val="2B3E2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</a:p>
          <a:p>
            <a:pPr algn="ctr">
              <a:lnSpc>
                <a:spcPts val="3630"/>
              </a:lnSpc>
            </a:pPr>
            <a:endParaRPr lang="en-US" sz="3361" b="1" spc="31" dirty="0">
              <a:solidFill>
                <a:srgbClr val="2B3E21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0037" y="253994"/>
            <a:ext cx="5530343" cy="9807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15"/>
              </a:lnSpc>
            </a:pPr>
            <a:r>
              <a:rPr lang="en-US" sz="5940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2017</a:t>
            </a:r>
          </a:p>
          <a:p>
            <a:pPr algn="l">
              <a:lnSpc>
                <a:spcPts val="6415"/>
              </a:lnSpc>
            </a:pPr>
            <a:endParaRPr lang="en-US" sz="5940">
              <a:solidFill>
                <a:srgbClr val="2B3E2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6415"/>
              </a:lnSpc>
            </a:pPr>
            <a:r>
              <a:rPr lang="en-US" sz="5940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1ª Pesquisa</a:t>
            </a:r>
          </a:p>
          <a:p>
            <a:pPr algn="l">
              <a:lnSpc>
                <a:spcPts val="6415"/>
              </a:lnSpc>
            </a:pPr>
            <a:r>
              <a:rPr lang="en-US" sz="5940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Riscos Psicossociais Relacionados ao Trabalho no Itamaraty</a:t>
            </a:r>
          </a:p>
          <a:p>
            <a:pPr algn="l">
              <a:lnSpc>
                <a:spcPts val="6415"/>
              </a:lnSpc>
            </a:pPr>
            <a:endParaRPr lang="en-US" sz="5940">
              <a:solidFill>
                <a:srgbClr val="2B3E21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3936"/>
              </a:lnSpc>
            </a:pPr>
            <a:r>
              <a:rPr lang="en-US" sz="3645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Laboratório de Psicodinâmica e Clínica do Trabalho da Universidade de Brasília (UnB)</a:t>
            </a:r>
          </a:p>
        </p:txBody>
      </p:sp>
      <p:sp>
        <p:nvSpPr>
          <p:cNvPr id="3" name="Freeform 3"/>
          <p:cNvSpPr/>
          <p:nvPr/>
        </p:nvSpPr>
        <p:spPr>
          <a:xfrm>
            <a:off x="7379821" y="2843212"/>
            <a:ext cx="10175082" cy="4600575"/>
          </a:xfrm>
          <a:custGeom>
            <a:avLst/>
            <a:gdLst/>
            <a:ahLst/>
            <a:cxnLst/>
            <a:rect l="l" t="t" r="r" b="b"/>
            <a:pathLst>
              <a:path w="10175082" h="4600575">
                <a:moveTo>
                  <a:pt x="0" y="0"/>
                </a:moveTo>
                <a:lnTo>
                  <a:pt x="10175083" y="0"/>
                </a:lnTo>
                <a:lnTo>
                  <a:pt x="10175083" y="4600576"/>
                </a:lnTo>
                <a:lnTo>
                  <a:pt x="0" y="46005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3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57291" y="608124"/>
            <a:ext cx="10435227" cy="1858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Resultado 2017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15890" y="2485697"/>
            <a:ext cx="6178538" cy="5760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endParaRPr/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b="1">
                <a:solidFill>
                  <a:srgbClr val="50164A"/>
                </a:solidFill>
                <a:latin typeface="Arimo Bold"/>
                <a:ea typeface="Arimo Bold"/>
                <a:cs typeface="Arimo Bold"/>
                <a:sym typeface="Arimo Bold"/>
              </a:rPr>
              <a:t>34,9%</a:t>
            </a:r>
            <a:r>
              <a:rPr lang="en-US" sz="3000">
                <a:solidFill>
                  <a:srgbClr val="50164A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consideram que </a:t>
            </a:r>
            <a:r>
              <a:rPr lang="en-US" sz="3000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sofreram assédio moral </a:t>
            </a: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nos últimos seis meses 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b="1">
                <a:solidFill>
                  <a:srgbClr val="50164A"/>
                </a:solidFill>
                <a:latin typeface="Arimo Bold"/>
                <a:ea typeface="Arimo Bold"/>
                <a:cs typeface="Arimo Bold"/>
                <a:sym typeface="Arimo Bold"/>
              </a:rPr>
              <a:t>66,1%</a:t>
            </a:r>
            <a:r>
              <a:rPr lang="en-US" sz="3000">
                <a:solidFill>
                  <a:srgbClr val="50164A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consideram que sofreram assédio moral nos últimos </a:t>
            </a:r>
          </a:p>
          <a:p>
            <a:pPr marL="542925" lvl="1" indent="-271462" algn="l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cinco anos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50164A"/>
                </a:solidFill>
                <a:latin typeface="Arimo"/>
                <a:ea typeface="Arimo"/>
                <a:cs typeface="Arimo"/>
                <a:sym typeface="Arimo"/>
              </a:rPr>
              <a:t>54,1% </a:t>
            </a: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testemunharam assédio moral nos últimos seis meses</a:t>
            </a:r>
          </a:p>
          <a:p>
            <a:pPr algn="l">
              <a:lnSpc>
                <a:spcPts val="3240"/>
              </a:lnSpc>
            </a:pPr>
            <a:endParaRPr lang="en-US" sz="30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 b="1">
                <a:solidFill>
                  <a:srgbClr val="50164A"/>
                </a:solidFill>
                <a:latin typeface="Arimo Bold"/>
                <a:ea typeface="Arimo Bold"/>
                <a:cs typeface="Arimo Bold"/>
                <a:sym typeface="Arimo Bold"/>
              </a:rPr>
              <a:t>80,3%</a:t>
            </a:r>
            <a:r>
              <a:rPr lang="en-US" sz="3000">
                <a:solidFill>
                  <a:srgbClr val="50164A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testemunharam assédio moral nos últimos cinco anos</a:t>
            </a:r>
          </a:p>
          <a:p>
            <a:pPr marL="542925" lvl="1" indent="-271462" algn="l">
              <a:lnSpc>
                <a:spcPts val="3240"/>
              </a:lnSpc>
            </a:pPr>
            <a:endParaRPr lang="en-US" sz="30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542925" lvl="1" indent="-271462" algn="l">
              <a:lnSpc>
                <a:spcPts val="3240"/>
              </a:lnSpc>
            </a:pPr>
            <a:endParaRPr lang="en-US" sz="300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8111608" y="1894734"/>
            <a:ext cx="7736681" cy="1235868"/>
            <a:chOff x="0" y="0"/>
            <a:chExt cx="10315574" cy="164782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315575" cy="1647825"/>
            </a:xfrm>
            <a:custGeom>
              <a:avLst/>
              <a:gdLst/>
              <a:ahLst/>
              <a:cxnLst/>
              <a:rect l="l" t="t" r="r" b="b"/>
              <a:pathLst>
                <a:path w="10315575" h="1647825">
                  <a:moveTo>
                    <a:pt x="0" y="0"/>
                  </a:moveTo>
                  <a:lnTo>
                    <a:pt x="10315575" y="0"/>
                  </a:lnTo>
                  <a:lnTo>
                    <a:pt x="10315575" y="1647825"/>
                  </a:lnTo>
                  <a:lnTo>
                    <a:pt x="0" y="16478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9050"/>
              <a:ext cx="10315574" cy="1628774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l">
                <a:lnSpc>
                  <a:spcPts val="3240"/>
                </a:lnSpc>
              </a:pPr>
              <a:r>
                <a:rPr lang="en-US" sz="3000">
                  <a:solidFill>
                    <a:srgbClr val="2B3E21"/>
                  </a:solidFill>
                  <a:latin typeface="Arimo"/>
                  <a:ea typeface="Arimo"/>
                  <a:cs typeface="Arimo"/>
                  <a:sym typeface="Arimo"/>
                </a:rPr>
                <a:t>MAIOR RISCO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156077" y="3261290"/>
            <a:ext cx="9047829" cy="1661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Oficiais de chancelaria; </a:t>
            </a:r>
            <a:r>
              <a:rPr lang="en-US" sz="3000">
                <a:solidFill>
                  <a:srgbClr val="50164A"/>
                </a:solidFill>
                <a:latin typeface="Arimo"/>
                <a:ea typeface="Arimo"/>
                <a:cs typeface="Arimo"/>
                <a:sym typeface="Arimo"/>
              </a:rPr>
              <a:t>maioria Mulheres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Idade entre 36 e 50 anos;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Nível superior;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56077" y="6668832"/>
            <a:ext cx="8957178" cy="2877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Homens; 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Diplomatas;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Mais de 50 anos;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Nível médio</a:t>
            </a:r>
          </a:p>
          <a:p>
            <a:pPr marL="542925" lvl="1" indent="-271462" algn="l">
              <a:lnSpc>
                <a:spcPts val="324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Não sindicalizados;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099950" y="5418682"/>
            <a:ext cx="7736680" cy="1235868"/>
            <a:chOff x="0" y="0"/>
            <a:chExt cx="10315574" cy="16478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315575" cy="1647825"/>
            </a:xfrm>
            <a:custGeom>
              <a:avLst/>
              <a:gdLst/>
              <a:ahLst/>
              <a:cxnLst/>
              <a:rect l="l" t="t" r="r" b="b"/>
              <a:pathLst>
                <a:path w="10315575" h="1647825">
                  <a:moveTo>
                    <a:pt x="0" y="0"/>
                  </a:moveTo>
                  <a:lnTo>
                    <a:pt x="10315575" y="0"/>
                  </a:lnTo>
                  <a:lnTo>
                    <a:pt x="10315575" y="1647825"/>
                  </a:lnTo>
                  <a:lnTo>
                    <a:pt x="0" y="16478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050"/>
              <a:ext cx="10315574" cy="1628774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l">
                <a:lnSpc>
                  <a:spcPts val="3240"/>
                </a:lnSpc>
              </a:pPr>
              <a:r>
                <a:rPr lang="en-US" sz="3000">
                  <a:solidFill>
                    <a:srgbClr val="2B3E21"/>
                  </a:solidFill>
                  <a:latin typeface="Arimo"/>
                  <a:ea typeface="Arimo"/>
                  <a:cs typeface="Arimo"/>
                  <a:sym typeface="Arimo"/>
                </a:rPr>
                <a:t>MENOR RISCO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79542" y="3771899"/>
            <a:ext cx="9860012" cy="6048376"/>
          </a:xfrm>
          <a:custGeom>
            <a:avLst/>
            <a:gdLst/>
            <a:ahLst/>
            <a:cxnLst/>
            <a:rect l="l" t="t" r="r" b="b"/>
            <a:pathLst>
              <a:path w="9860012" h="6048376">
                <a:moveTo>
                  <a:pt x="0" y="0"/>
                </a:moveTo>
                <a:lnTo>
                  <a:pt x="9860011" y="0"/>
                </a:lnTo>
                <a:lnTo>
                  <a:pt x="9860011" y="6048376"/>
                </a:lnTo>
                <a:lnTo>
                  <a:pt x="0" y="60483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98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50058" y="1092994"/>
            <a:ext cx="8893966" cy="4972053"/>
          </a:xfrm>
          <a:custGeom>
            <a:avLst/>
            <a:gdLst/>
            <a:ahLst/>
            <a:cxnLst/>
            <a:rect l="l" t="t" r="r" b="b"/>
            <a:pathLst>
              <a:path w="8893966" h="4972053">
                <a:moveTo>
                  <a:pt x="0" y="0"/>
                </a:moveTo>
                <a:lnTo>
                  <a:pt x="8893967" y="0"/>
                </a:lnTo>
                <a:lnTo>
                  <a:pt x="8893967" y="4972053"/>
                </a:lnTo>
                <a:lnTo>
                  <a:pt x="0" y="49720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3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1425" y="7652440"/>
            <a:ext cx="8961150" cy="887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“Aqui tem a divisão de castas, nós e eles. (...) O Itamaraty ainda está no século XIX.”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0049" y="2395221"/>
            <a:ext cx="5196395" cy="1303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“É uma pirâmide aqui e tem aqueles 200 embaixadores lá no topo ”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5768" y="8045925"/>
            <a:ext cx="5196395" cy="1303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“Eu não fui promovida e sabe o que o cara me disse? Que eu não ia ser promovida porque eu era mãe”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99318" y="5133975"/>
            <a:ext cx="5196394" cy="213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“Eu vou te tratar assim, olha que eu tenho o meu chicotinho que eu trouxe da África. Vou te tratar do jeito que eu tratava meus criados crioulinhos lá na África”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031520" y="2804537"/>
            <a:ext cx="5196395" cy="213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“Você desqualifica, você diz que não existe, que a pessoa que fala sobre isso é louca. Essa, é a cultura da impunidade aqui que faz com que, cara, isso pareça normal”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8632" y="6545739"/>
            <a:ext cx="5196395" cy="887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“É casa grande e senzala, </a:t>
            </a:r>
          </a:p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Às vezes é feudal”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099318" y="2766697"/>
            <a:ext cx="5196395" cy="171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“As mulheres entrevistadas frisam que há sexismo. Os participantes também relatam casos de racismo e intolerância religiosa”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97097" y="9493720"/>
            <a:ext cx="5196395" cy="472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“Ninguém faz nada”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755619" y="5483443"/>
            <a:ext cx="5196395" cy="213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“A gente não tem voz aqui. É uma prisão. Uma prisão onde você não tem a possibilidade de discurso. Não tem a possibilidade de verdade e você que é o louco”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31520" y="8253674"/>
            <a:ext cx="5196395" cy="887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“Meus problemas estão aqui dentro, criados e gerados aqui”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13131" y="264846"/>
            <a:ext cx="13661737" cy="171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“O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nosso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assédio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é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institucional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. Tem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todas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as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características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de um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assédio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institucional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. </a:t>
            </a:r>
          </a:p>
          <a:p>
            <a:pPr algn="ctr">
              <a:lnSpc>
                <a:spcPts val="3240"/>
              </a:lnSpc>
            </a:pP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Engraçado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,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fiquei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muito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tempo fora do Itamaraty,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cedido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. E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aí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eu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estava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lá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e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tal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,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cheguei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a ser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chefe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. E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ali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chegou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um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colega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diplomata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: e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aí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,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como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passa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? Como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assim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? Quem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vai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querer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no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ministério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um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chefe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 </a:t>
            </a:r>
            <a:r>
              <a:rPr lang="en-US" sz="2700" b="1" i="1" spc="25" dirty="0" err="1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ofchan</a:t>
            </a:r>
            <a:r>
              <a:rPr lang="en-US" sz="2700" b="1" i="1" spc="25" dirty="0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? 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77198" y="5388453"/>
            <a:ext cx="5196395" cy="887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“Aqui depende do chefe, é tudo muito pessoal”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93644" y="7784627"/>
            <a:ext cx="5196395" cy="1718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“Teve um oficial de chancelaria que me elogiou porque eu era um dos únicos diplomatas que dava bom dia no ambiente do Rio Branco”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2924" y="3866833"/>
            <a:ext cx="5196395" cy="1303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i="1" spc="25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“O Itamaraty é um ambiente muito competitivo pros diplomatas, é uma pirâmide”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71600" y="2324100"/>
            <a:ext cx="4128531" cy="406391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b="1" kern="1200">
                <a:solidFill>
                  <a:srgbClr val="FFFFFF"/>
                </a:solidFill>
                <a:latin typeface="+mj-lt"/>
                <a:ea typeface="+mj-ea"/>
                <a:cs typeface="+mj-cs"/>
                <a:sym typeface="Arimo Bold"/>
              </a:rPr>
              <a:t>Assédio Institucional </a:t>
            </a:r>
          </a:p>
        </p:txBody>
      </p:sp>
      <p:graphicFrame>
        <p:nvGraphicFramePr>
          <p:cNvPr id="5" name="TextBox 3">
            <a:extLst>
              <a:ext uri="{FF2B5EF4-FFF2-40B4-BE49-F238E27FC236}">
                <a16:creationId xmlns:a16="http://schemas.microsoft.com/office/drawing/2014/main" id="{54CE4BDB-D9AD-CDBF-4643-E5D1BBEDA1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84744"/>
              </p:ext>
            </p:extLst>
          </p:nvPr>
        </p:nvGraphicFramePr>
        <p:xfrm>
          <a:off x="6972027" y="961233"/>
          <a:ext cx="10350768" cy="8304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14825" y="860901"/>
            <a:ext cx="16858350" cy="3150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96823" lvl="1" indent="-548411" algn="l">
              <a:lnSpc>
                <a:spcPts val="4967"/>
              </a:lnSpc>
              <a:buFont typeface="Arial"/>
              <a:buChar char="•"/>
            </a:pPr>
            <a:r>
              <a:rPr lang="en-US" sz="36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b="1" dirty="0" err="1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Assédio</a:t>
            </a:r>
            <a:r>
              <a:rPr lang="en-US" sz="3600" b="1" dirty="0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 moral </a:t>
            </a:r>
            <a:r>
              <a:rPr lang="en-US" sz="3600" b="1" dirty="0" err="1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não</a:t>
            </a:r>
            <a:r>
              <a:rPr lang="en-US" sz="3600" b="1" dirty="0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 é </a:t>
            </a:r>
            <a:r>
              <a:rPr lang="en-US" sz="3600" b="1" dirty="0" err="1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doença</a:t>
            </a:r>
            <a:r>
              <a:rPr lang="en-US" sz="3600" dirty="0">
                <a:solidFill>
                  <a:srgbClr val="403D39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r>
              <a:rPr lang="en-US" sz="3600" dirty="0" err="1">
                <a:solidFill>
                  <a:srgbClr val="403D39"/>
                </a:solidFill>
                <a:latin typeface="Arial"/>
                <a:ea typeface="Arial"/>
                <a:cs typeface="Arial"/>
                <a:sym typeface="Arial"/>
              </a:rPr>
              <a:t>Assédio</a:t>
            </a:r>
            <a:r>
              <a:rPr lang="en-US" sz="3600" dirty="0">
                <a:solidFill>
                  <a:srgbClr val="403D39"/>
                </a:solidFill>
                <a:latin typeface="Arial"/>
                <a:ea typeface="Arial"/>
                <a:cs typeface="Arial"/>
                <a:sym typeface="Arial"/>
              </a:rPr>
              <a:t> moral é </a:t>
            </a:r>
            <a:r>
              <a:rPr lang="en-US" sz="3600" dirty="0" err="1">
                <a:solidFill>
                  <a:srgbClr val="403D39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600" dirty="0">
                <a:solidFill>
                  <a:srgbClr val="403D3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dirty="0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forma de </a:t>
            </a:r>
            <a:r>
              <a:rPr lang="en-US" sz="3600" b="1" dirty="0" err="1">
                <a:solidFill>
                  <a:srgbClr val="403D39"/>
                </a:solidFill>
                <a:latin typeface="Arial Bold"/>
                <a:ea typeface="Arial Bold"/>
                <a:cs typeface="Arial Bold"/>
                <a:sym typeface="Arial Bold"/>
              </a:rPr>
              <a:t>administrar</a:t>
            </a:r>
            <a:r>
              <a:rPr lang="en-US" sz="3600" dirty="0">
                <a:solidFill>
                  <a:srgbClr val="403D3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forma de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gerir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aquela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aquele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departamento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aquele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conjunto de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trabalhadores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[...] </a:t>
            </a:r>
            <a:r>
              <a:rPr lang="en-US" sz="3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O </a:t>
            </a:r>
            <a:r>
              <a:rPr lang="en-US" sz="3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assédio</a:t>
            </a:r>
            <a:r>
              <a:rPr lang="en-US" sz="3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moral é </a:t>
            </a:r>
            <a:r>
              <a:rPr lang="en-US" sz="3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uma</a:t>
            </a:r>
            <a:r>
              <a:rPr lang="en-US" sz="3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forma de </a:t>
            </a:r>
            <a:r>
              <a:rPr lang="en-US" sz="3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violência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forma de </a:t>
            </a:r>
            <a:r>
              <a:rPr lang="en-US" sz="3600" b="1" dirty="0" err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humilhar</a:t>
            </a:r>
            <a:r>
              <a:rPr lang="en-US" sz="36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o outro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exigindo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determinado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trabalho</a:t>
            </a: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algn="l">
              <a:lnSpc>
                <a:spcPts val="4967"/>
              </a:lnSpc>
            </a:pP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Margarida Barreto </a:t>
            </a:r>
          </a:p>
        </p:txBody>
      </p:sp>
      <p:sp>
        <p:nvSpPr>
          <p:cNvPr id="3" name="Freeform 3"/>
          <p:cNvSpPr/>
          <p:nvPr/>
        </p:nvSpPr>
        <p:spPr>
          <a:xfrm>
            <a:off x="1373444" y="6422574"/>
            <a:ext cx="14978742" cy="3062290"/>
          </a:xfrm>
          <a:custGeom>
            <a:avLst/>
            <a:gdLst/>
            <a:ahLst/>
            <a:cxnLst/>
            <a:rect l="l" t="t" r="r" b="b"/>
            <a:pathLst>
              <a:path w="14978742" h="3062290">
                <a:moveTo>
                  <a:pt x="0" y="0"/>
                </a:moveTo>
                <a:lnTo>
                  <a:pt x="14978742" y="0"/>
                </a:lnTo>
                <a:lnTo>
                  <a:pt x="14978742" y="3062290"/>
                </a:lnTo>
                <a:lnTo>
                  <a:pt x="0" y="3062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643" b="-14643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800" y="1406546"/>
            <a:ext cx="16687799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Convenção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190 da OIT –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constitui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bússola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norteadora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para a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eliminação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da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violência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e do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assédio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no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mundo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do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trabalho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notadamente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por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se </a:t>
            </a:r>
            <a:r>
              <a:rPr lang="en-US" sz="4200" dirty="0" err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referir</a:t>
            </a:r>
            <a:r>
              <a:rPr lang="en-US" sz="4200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endParaRPr lang="en-US" sz="42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4536"/>
              </a:lnSpc>
            </a:pP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“um conjunto de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comportamentos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práticas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inaceitáveis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suas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ameaças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de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ocorrência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única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repetida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que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visem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causem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sejam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susceptíveis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causar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dano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físico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psicológico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sexual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econômico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, e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inclui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violência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e o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assédio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com base no </a:t>
            </a:r>
            <a:r>
              <a:rPr lang="en-US" sz="4200" b="1" dirty="0" err="1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gênero</a:t>
            </a:r>
            <a:r>
              <a:rPr lang="en-US" sz="4200" b="1" dirty="0">
                <a:solidFill>
                  <a:schemeClr val="accent3">
                    <a:lumMod val="5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” </a:t>
            </a: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" name="Freeform 3" descr="Campanha cobra ratificação da Convenção do combate ao assédio e à violência  no trabalho | Fetamce"/>
          <p:cNvSpPr/>
          <p:nvPr/>
        </p:nvSpPr>
        <p:spPr>
          <a:xfrm>
            <a:off x="12333034" y="6455961"/>
            <a:ext cx="3624261" cy="3575939"/>
          </a:xfrm>
          <a:custGeom>
            <a:avLst/>
            <a:gdLst/>
            <a:ahLst/>
            <a:cxnLst/>
            <a:rect l="l" t="t" r="r" b="b"/>
            <a:pathLst>
              <a:path w="3624261" h="3575939">
                <a:moveTo>
                  <a:pt x="0" y="0"/>
                </a:moveTo>
                <a:lnTo>
                  <a:pt x="3624261" y="0"/>
                </a:lnTo>
                <a:lnTo>
                  <a:pt x="3624261" y="3575939"/>
                </a:lnTo>
                <a:lnTo>
                  <a:pt x="0" y="3575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60772" y="6527950"/>
            <a:ext cx="12369509" cy="3759050"/>
          </a:xfrm>
          <a:custGeom>
            <a:avLst/>
            <a:gdLst/>
            <a:ahLst/>
            <a:cxnLst/>
            <a:rect l="l" t="t" r="r" b="b"/>
            <a:pathLst>
              <a:path w="12369509" h="3759050">
                <a:moveTo>
                  <a:pt x="0" y="0"/>
                </a:moveTo>
                <a:lnTo>
                  <a:pt x="12369509" y="0"/>
                </a:lnTo>
                <a:lnTo>
                  <a:pt x="12369509" y="3759050"/>
                </a:lnTo>
                <a:lnTo>
                  <a:pt x="0" y="37590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10" r="-6410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6527950"/>
            <a:ext cx="6660772" cy="375905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10718"/>
            <a:ext cx="16004167" cy="5693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6"/>
              </a:lnSpc>
            </a:pPr>
            <a:r>
              <a:rPr lang="en-US" sz="3765" b="1" dirty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MODELO</a:t>
            </a:r>
          </a:p>
          <a:p>
            <a:pPr algn="l">
              <a:lnSpc>
                <a:spcPts val="5196"/>
              </a:lnSpc>
            </a:pPr>
            <a:r>
              <a:rPr lang="en-US" sz="3765" dirty="0">
                <a:solidFill>
                  <a:srgbClr val="50164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l">
              <a:lnSpc>
                <a:spcPts val="3374"/>
              </a:lnSpc>
            </a:pP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jornada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exaustiva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coação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humilhação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exposição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condições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degradantes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perigosas</a:t>
            </a:r>
            <a:r>
              <a:rPr lang="en-US" sz="3408" dirty="0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3408" dirty="0" err="1">
                <a:solidFill>
                  <a:srgbClr val="040C28"/>
                </a:solidFill>
                <a:latin typeface="Arial"/>
                <a:ea typeface="Arial"/>
                <a:cs typeface="Arial"/>
                <a:sym typeface="Arial"/>
              </a:rPr>
              <a:t>insalubres</a:t>
            </a:r>
            <a:r>
              <a:rPr lang="en-US" sz="3408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, terror </a:t>
            </a:r>
            <a:r>
              <a:rPr lang="en-US" sz="3408" dirty="0" err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psicológico</a:t>
            </a:r>
            <a:r>
              <a:rPr lang="en-US" sz="3408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desigualdade</a:t>
            </a:r>
            <a:r>
              <a:rPr lang="en-US" sz="3408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408" dirty="0" err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preconceito</a:t>
            </a:r>
            <a:r>
              <a:rPr lang="en-US" sz="3408" dirty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3408" dirty="0" err="1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exclusão</a:t>
            </a:r>
            <a:endParaRPr lang="en-US" sz="3408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74"/>
              </a:lnSpc>
            </a:pPr>
            <a:endParaRPr lang="en-US" sz="3408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74"/>
              </a:lnSpc>
            </a:pP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violência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trabalho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é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estrutural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 É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histórica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social e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política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algn="l">
              <a:lnSpc>
                <a:spcPts val="3374"/>
              </a:lnSpc>
            </a:pPr>
            <a:endParaRPr lang="en-US" sz="340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74"/>
              </a:lnSpc>
            </a:pP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violência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é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atravessada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pelas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gênero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de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raça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se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destacam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história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sociedade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exposta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aos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atos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violência</a:t>
            </a:r>
            <a:endParaRPr lang="en-US" sz="340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74"/>
              </a:lnSpc>
            </a:pPr>
            <a:endParaRPr lang="en-US" sz="340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74"/>
              </a:lnSpc>
            </a:pP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história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ainda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é,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isso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muitos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casos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atualidade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E a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democracia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formal urge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transformar</a:t>
            </a:r>
            <a:r>
              <a:rPr lang="en-US" sz="34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408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realidade</a:t>
            </a:r>
            <a:endParaRPr lang="en-US" sz="340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600" y="647700"/>
            <a:ext cx="17907000" cy="840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28"/>
              </a:lnSpc>
            </a:pPr>
            <a:r>
              <a:rPr lang="en-US" sz="54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Gestão</a:t>
            </a:r>
            <a:r>
              <a:rPr lang="en-US" sz="54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- </a:t>
            </a:r>
            <a:r>
              <a:rPr lang="en-US" sz="54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humilhação</a:t>
            </a:r>
            <a:r>
              <a:rPr lang="en-US" sz="54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, injuria, </a:t>
            </a:r>
            <a:r>
              <a:rPr lang="en-US" sz="54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intimidação</a:t>
            </a:r>
            <a:r>
              <a:rPr lang="en-US" sz="54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sz="54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desqualificação</a:t>
            </a:r>
            <a:endParaRPr lang="en-US" sz="5400" dirty="0">
              <a:solidFill>
                <a:srgbClr val="2B3E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09600" y="1930237"/>
            <a:ext cx="17068800" cy="5601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61"/>
              </a:lnSpc>
            </a:pP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Organização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tolera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naturaliza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o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abuso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autoridade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hierarquia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super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valorizada</a:t>
            </a:r>
            <a:endParaRPr lang="en-US" sz="3522" spc="14" dirty="0">
              <a:solidFill>
                <a:srgbClr val="2B2A32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4861"/>
              </a:lnSpc>
            </a:pP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Burocratização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-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Regras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x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pessoas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- </a:t>
            </a:r>
          </a:p>
          <a:p>
            <a:pPr algn="ctr">
              <a:lnSpc>
                <a:spcPts val="4861"/>
              </a:lnSpc>
            </a:pP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Controle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excessivo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 -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Pressão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sobrecarga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trabalho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desvio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função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acúmulo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competências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competitividade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excessiva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falta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de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ética</a:t>
            </a:r>
            <a:endParaRPr lang="en-US" sz="3522" spc="14" dirty="0">
              <a:solidFill>
                <a:srgbClr val="2B2A32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4861"/>
              </a:lnSpc>
            </a:pP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fofoca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desprestigiar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a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reputação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profissional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manipulação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</a:p>
          <a:p>
            <a:pPr algn="ctr">
              <a:lnSpc>
                <a:spcPts val="4861"/>
              </a:lnSpc>
            </a:pP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Injuria 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insultos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Responsabilização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de culpa – 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Ameaça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punição</a:t>
            </a:r>
            <a:endParaRPr lang="en-US" sz="3522" spc="14" dirty="0">
              <a:solidFill>
                <a:srgbClr val="2B2A32"/>
              </a:solidFill>
              <a:latin typeface="Arimo"/>
              <a:ea typeface="Arimo"/>
              <a:cs typeface="Arimo"/>
              <a:sym typeface="Arimo"/>
            </a:endParaRPr>
          </a:p>
          <a:p>
            <a:pPr algn="ctr">
              <a:lnSpc>
                <a:spcPts val="4861"/>
              </a:lnSpc>
            </a:pP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Discriminação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–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não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pertencimento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e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não</a:t>
            </a:r>
            <a:r>
              <a:rPr lang="en-US" sz="3522" spc="14" dirty="0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522" spc="14" dirty="0" err="1">
                <a:solidFill>
                  <a:srgbClr val="2B2A32"/>
                </a:solidFill>
                <a:latin typeface="Arimo"/>
                <a:ea typeface="Arimo"/>
                <a:cs typeface="Arimo"/>
                <a:sym typeface="Arimo"/>
              </a:rPr>
              <a:t>reconhecimento</a:t>
            </a:r>
            <a:endParaRPr lang="en-US" sz="3522" spc="14" dirty="0">
              <a:solidFill>
                <a:srgbClr val="2B2A32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4861"/>
              </a:lnSpc>
            </a:pPr>
            <a:endParaRPr lang="en-US" sz="3522" spc="14" dirty="0">
              <a:solidFill>
                <a:srgbClr val="2B2A32"/>
              </a:solidFill>
              <a:latin typeface="Arimo"/>
              <a:ea typeface="Arimo"/>
              <a:cs typeface="Arimo"/>
              <a:sym typeface="Arimo"/>
            </a:endParaRPr>
          </a:p>
          <a:p>
            <a:pPr algn="l">
              <a:lnSpc>
                <a:spcPts val="4861"/>
              </a:lnSpc>
            </a:pPr>
            <a:endParaRPr lang="en-US" sz="3522" spc="14" dirty="0">
              <a:solidFill>
                <a:srgbClr val="2B2A32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066314" y="7281903"/>
            <a:ext cx="4322758" cy="3005099"/>
          </a:xfrm>
          <a:custGeom>
            <a:avLst/>
            <a:gdLst/>
            <a:ahLst/>
            <a:cxnLst/>
            <a:rect l="l" t="t" r="r" b="b"/>
            <a:pathLst>
              <a:path w="4322758" h="3005099">
                <a:moveTo>
                  <a:pt x="0" y="0"/>
                </a:moveTo>
                <a:lnTo>
                  <a:pt x="4322758" y="0"/>
                </a:lnTo>
                <a:lnTo>
                  <a:pt x="4322758" y="3005099"/>
                </a:lnTo>
                <a:lnTo>
                  <a:pt x="0" y="30050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56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20155" y="7281903"/>
            <a:ext cx="4322754" cy="3005099"/>
          </a:xfrm>
          <a:custGeom>
            <a:avLst/>
            <a:gdLst/>
            <a:ahLst/>
            <a:cxnLst/>
            <a:rect l="l" t="t" r="r" b="b"/>
            <a:pathLst>
              <a:path w="4322754" h="3005099">
                <a:moveTo>
                  <a:pt x="0" y="0"/>
                </a:moveTo>
                <a:lnTo>
                  <a:pt x="4322754" y="0"/>
                </a:lnTo>
                <a:lnTo>
                  <a:pt x="4322754" y="3005099"/>
                </a:lnTo>
                <a:lnTo>
                  <a:pt x="0" y="30050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427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 descr="gossip whisper discussion about boss black manager secret mistake problem by Office employee worker colleague in business meeting. gossip whisper head of team in bad news upset unhappy partners."/>
          <p:cNvSpPr/>
          <p:nvPr/>
        </p:nvSpPr>
        <p:spPr>
          <a:xfrm>
            <a:off x="11012472" y="7281903"/>
            <a:ext cx="5734728" cy="3005099"/>
          </a:xfrm>
          <a:custGeom>
            <a:avLst/>
            <a:gdLst/>
            <a:ahLst/>
            <a:cxnLst/>
            <a:rect l="l" t="t" r="r" b="b"/>
            <a:pathLst>
              <a:path w="5734728" h="3005099">
                <a:moveTo>
                  <a:pt x="0" y="0"/>
                </a:moveTo>
                <a:lnTo>
                  <a:pt x="5734728" y="0"/>
                </a:lnTo>
                <a:lnTo>
                  <a:pt x="5734728" y="3005099"/>
                </a:lnTo>
                <a:lnTo>
                  <a:pt x="0" y="30050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CE843E81-6842-266F-CA8C-8E3800972158}"/>
              </a:ext>
            </a:extLst>
          </p:cNvPr>
          <p:cNvSpPr txBox="1"/>
          <p:nvPr/>
        </p:nvSpPr>
        <p:spPr>
          <a:xfrm>
            <a:off x="228600" y="6272937"/>
            <a:ext cx="17907000" cy="787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A culpa era da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vítima</a:t>
            </a: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– de quem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não</a:t>
            </a: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se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curvou</a:t>
            </a: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ou</a:t>
            </a: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não</a:t>
            </a: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se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corrompeu</a:t>
            </a:r>
            <a:r>
              <a:rPr lang="en-US" sz="3200" dirty="0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 com o </a:t>
            </a:r>
            <a:r>
              <a:rPr lang="en-US" sz="3200" dirty="0" err="1">
                <a:solidFill>
                  <a:srgbClr val="2B3E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mo"/>
                <a:ea typeface="Arimo"/>
                <a:cs typeface="Arimo"/>
                <a:sym typeface="Arimo"/>
              </a:rPr>
              <a:t>sistema</a:t>
            </a:r>
            <a:endParaRPr lang="en-US" sz="3200" dirty="0">
              <a:solidFill>
                <a:srgbClr val="2B3E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2335060" y="852848"/>
            <a:ext cx="12676340" cy="7153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8340388"/>
            <a:ext cx="15614579" cy="1773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7"/>
              </a:lnSpc>
            </a:pP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Por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que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precisamos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identificar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,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falar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,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prevenir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 e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cuidar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 dos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riscos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psicossociais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 no </a:t>
            </a:r>
            <a:r>
              <a:rPr lang="en-US" sz="4000" b="1" dirty="0" err="1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trabalho</a:t>
            </a:r>
            <a:r>
              <a:rPr lang="en-US" sz="4000" b="1" dirty="0">
                <a:solidFill>
                  <a:srgbClr val="005221"/>
                </a:solidFill>
                <a:latin typeface="Arial" panose="020B0604020202020204" pitchFamily="34" charset="0"/>
                <a:ea typeface="Arimo Bold"/>
                <a:cs typeface="Arial" panose="020B0604020202020204" pitchFamily="34" charset="0"/>
                <a:sym typeface="Arimo Bold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3" name="Freeform 3"/>
          <p:cNvSpPr/>
          <p:nvPr/>
        </p:nvSpPr>
        <p:spPr>
          <a:xfrm>
            <a:off x="15422870" y="10864"/>
            <a:ext cx="2865132" cy="2843876"/>
          </a:xfrm>
          <a:custGeom>
            <a:avLst/>
            <a:gdLst/>
            <a:ahLst/>
            <a:cxnLst/>
            <a:rect l="l" t="t" r="r" b="b"/>
            <a:pathLst>
              <a:path w="3501879" h="3501879">
                <a:moveTo>
                  <a:pt x="0" y="0"/>
                </a:moveTo>
                <a:lnTo>
                  <a:pt x="3501879" y="0"/>
                </a:lnTo>
                <a:lnTo>
                  <a:pt x="3501879" y="3501879"/>
                </a:lnTo>
                <a:lnTo>
                  <a:pt x="0" y="3501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5" name="TextBox 5"/>
          <p:cNvSpPr txBox="1"/>
          <p:nvPr/>
        </p:nvSpPr>
        <p:spPr>
          <a:xfrm>
            <a:off x="3944718" y="6178895"/>
            <a:ext cx="3144688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446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"o problema em si nao é o assediador mas o Estado. A postura e a falta de ação dele"</a:t>
            </a:r>
          </a:p>
          <a:p>
            <a:pPr algn="ctr">
              <a:lnSpc>
                <a:spcPts val="2640"/>
              </a:lnSpc>
              <a:spcBef>
                <a:spcPct val="0"/>
              </a:spcBef>
            </a:pPr>
            <a:endParaRPr lang="en-US" sz="2446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45712" y="751116"/>
            <a:ext cx="3542704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2"/>
              </a:lnSpc>
              <a:spcBef>
                <a:spcPct val="0"/>
              </a:spcBef>
            </a:pP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"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pedi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suporte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não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 me 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responderam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. 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isso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 é o 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pior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lang="en-US" sz="2446" dirty="0" err="1">
                <a:latin typeface="Tahoma"/>
                <a:ea typeface="Tahoma"/>
                <a:cs typeface="Tahoma"/>
                <a:sym typeface="Tahoma"/>
              </a:rPr>
              <a:t>não</a:t>
            </a:r>
            <a:r>
              <a:rPr lang="en-US" sz="2446" dirty="0">
                <a:latin typeface="Tahoma"/>
                <a:ea typeface="Tahoma"/>
                <a:cs typeface="Tahoma"/>
                <a:sym typeface="Tahoma"/>
              </a:rPr>
              <a:t> me responder "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89406" y="3707001"/>
            <a:ext cx="2525032" cy="206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6"/>
              </a:lnSpc>
              <a:spcBef>
                <a:spcPct val="0"/>
              </a:spcBef>
            </a:pPr>
            <a:r>
              <a:rPr lang="en-US" sz="2144">
                <a:latin typeface="Tahoma"/>
                <a:ea typeface="Tahoma"/>
                <a:cs typeface="Tahoma"/>
                <a:sym typeface="Tahoma"/>
              </a:rPr>
              <a:t>as pessoas se sentem à vontade e pressionam para que a gente faça muito mais. A pressão dos gestores é meramente política.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92427" y="3033053"/>
            <a:ext cx="2492370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2"/>
              </a:lnSpc>
              <a:spcBef>
                <a:spcPct val="0"/>
              </a:spcBef>
            </a:pPr>
            <a:r>
              <a:rPr lang="en-US" sz="2446">
                <a:latin typeface="Tahoma"/>
                <a:ea typeface="Tahoma"/>
                <a:cs typeface="Tahoma"/>
                <a:sym typeface="Tahoma"/>
              </a:rPr>
              <a:t>Foi uma violência institucional tão grande, tudo isso que eu vivi.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51922" y="1521042"/>
            <a:ext cx="2865132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2"/>
              </a:lnSpc>
              <a:spcBef>
                <a:spcPct val="0"/>
              </a:spcBef>
            </a:pPr>
            <a:r>
              <a:rPr lang="en-US" sz="2446">
                <a:latin typeface="Tahoma"/>
                <a:ea typeface="Tahoma"/>
                <a:cs typeface="Tahoma"/>
                <a:sym typeface="Tahoma"/>
              </a:rPr>
              <a:t>eu tava me baseando na lei. Na lei que é... A lei, né?"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3" name="Freeform 3"/>
          <p:cNvSpPr/>
          <p:nvPr/>
        </p:nvSpPr>
        <p:spPr>
          <a:xfrm>
            <a:off x="14786122" y="10864"/>
            <a:ext cx="3501880" cy="3501880"/>
          </a:xfrm>
          <a:custGeom>
            <a:avLst/>
            <a:gdLst/>
            <a:ahLst/>
            <a:cxnLst/>
            <a:rect l="l" t="t" r="r" b="b"/>
            <a:pathLst>
              <a:path w="3501879" h="3501879">
                <a:moveTo>
                  <a:pt x="0" y="0"/>
                </a:moveTo>
                <a:lnTo>
                  <a:pt x="3501879" y="0"/>
                </a:lnTo>
                <a:lnTo>
                  <a:pt x="3501879" y="3501879"/>
                </a:lnTo>
                <a:lnTo>
                  <a:pt x="0" y="3501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5" name="TextBox 5"/>
          <p:cNvSpPr txBox="1"/>
          <p:nvPr/>
        </p:nvSpPr>
        <p:spPr>
          <a:xfrm>
            <a:off x="3944718" y="6354102"/>
            <a:ext cx="3144688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446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Ah lá já vai </a:t>
            </a:r>
          </a:p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446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adoecer de novo</a:t>
            </a:r>
          </a:p>
          <a:p>
            <a:pPr algn="ctr">
              <a:lnSpc>
                <a:spcPts val="2640"/>
              </a:lnSpc>
              <a:spcBef>
                <a:spcPct val="0"/>
              </a:spcBef>
            </a:pPr>
            <a:endParaRPr lang="en-US" sz="2446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45712" y="751117"/>
            <a:ext cx="3542704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2"/>
              </a:lnSpc>
              <a:spcBef>
                <a:spcPct val="0"/>
              </a:spcBef>
            </a:pPr>
            <a:r>
              <a:rPr lang="en-US" sz="2446">
                <a:latin typeface="Tahoma"/>
                <a:ea typeface="Tahoma"/>
                <a:cs typeface="Tahoma"/>
                <a:sym typeface="Tahoma"/>
              </a:rPr>
              <a:t>ninguém nunca mais conversou comigo</a:t>
            </a:r>
          </a:p>
          <a:p>
            <a:pPr algn="ctr">
              <a:lnSpc>
                <a:spcPts val="2642"/>
              </a:lnSpc>
              <a:spcBef>
                <a:spcPct val="0"/>
              </a:spcBef>
            </a:pPr>
            <a:endParaRPr lang="en-US" sz="2446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089406" y="3707001"/>
            <a:ext cx="2525032" cy="2064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6"/>
              </a:lnSpc>
              <a:spcBef>
                <a:spcPct val="0"/>
              </a:spcBef>
            </a:pP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as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pessoas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se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sentem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à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vontade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pressionam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para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que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a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gente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faça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muito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mais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. A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pressão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dos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gestores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é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meramente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144" dirty="0" err="1">
                <a:latin typeface="Tahoma"/>
                <a:ea typeface="Tahoma"/>
                <a:cs typeface="Tahoma"/>
                <a:sym typeface="Tahoma"/>
              </a:rPr>
              <a:t>política</a:t>
            </a:r>
            <a:r>
              <a:rPr lang="en-US" sz="2144" dirty="0">
                <a:latin typeface="Tahoma"/>
                <a:ea typeface="Tahoma"/>
                <a:cs typeface="Tahoma"/>
                <a:sym typeface="Tahoma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70515" y="3014679"/>
            <a:ext cx="354836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  <a:spcBef>
                <a:spcPct val="0"/>
              </a:spcBef>
            </a:pP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Não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tinha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como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atender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à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demanda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. Eles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queriam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que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eu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fizesse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500" dirty="0" err="1">
                <a:latin typeface="Tahoma"/>
                <a:ea typeface="Tahoma"/>
                <a:cs typeface="Tahoma"/>
                <a:sym typeface="Tahoma"/>
              </a:rPr>
              <a:t>qualquer</a:t>
            </a:r>
            <a:r>
              <a:rPr lang="en-US" sz="2500" dirty="0">
                <a:latin typeface="Tahoma"/>
                <a:ea typeface="Tahoma"/>
                <a:cs typeface="Tahoma"/>
                <a:sym typeface="Tahoma"/>
              </a:rPr>
              <a:t> forma.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94793" y="1624250"/>
            <a:ext cx="4039294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8"/>
              </a:lnSpc>
              <a:spcBef>
                <a:spcPct val="0"/>
              </a:spcBef>
            </a:pPr>
            <a:r>
              <a:rPr lang="en-US" sz="2322">
                <a:latin typeface="Tahoma"/>
                <a:ea typeface="Tahoma"/>
                <a:cs typeface="Tahoma"/>
                <a:sym typeface="Tahoma"/>
              </a:rPr>
              <a:t> foi muito estressante porque  deram prioridade nessa demanda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4786121" y="10864"/>
            <a:ext cx="3501879" cy="3501879"/>
          </a:xfrm>
          <a:custGeom>
            <a:avLst/>
            <a:gdLst/>
            <a:ahLst/>
            <a:cxnLst/>
            <a:rect l="l" t="t" r="r" b="b"/>
            <a:pathLst>
              <a:path w="3501879" h="3501879">
                <a:moveTo>
                  <a:pt x="0" y="0"/>
                </a:moveTo>
                <a:lnTo>
                  <a:pt x="3501879" y="0"/>
                </a:lnTo>
                <a:lnTo>
                  <a:pt x="3501879" y="3501879"/>
                </a:lnTo>
                <a:lnTo>
                  <a:pt x="0" y="3501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077442" y="2868769"/>
            <a:ext cx="3734553" cy="1844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  <a:spcBef>
                <a:spcPct val="0"/>
              </a:spcBef>
            </a:pPr>
            <a:r>
              <a:rPr lang="en-US" sz="226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eu fico muito triste, às vezes quando o pessoal aí fora fala de servidor.  mas assim, a burocracia interna, a falta de competência de gestão é muito grande.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41043" y="866775"/>
            <a:ext cx="3548364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 ela sabia, mas nada fez.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755449" y="1663492"/>
            <a:ext cx="3878635" cy="928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8"/>
              </a:lnSpc>
              <a:spcBef>
                <a:spcPct val="0"/>
              </a:spcBef>
            </a:pPr>
            <a:r>
              <a:rPr lang="en-US" sz="223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O assédio dele, as cobranças exaustivas, a forma de cobrar, eu tive que sair de licença.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44718" y="6463388"/>
            <a:ext cx="3144688" cy="1008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0"/>
              </a:lnSpc>
              <a:spcBef>
                <a:spcPct val="0"/>
              </a:spcBef>
            </a:pPr>
            <a:r>
              <a:rPr lang="en-US" sz="2445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Isso acabou comigo, isso me jogou numa depressão mesmo,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63668" y="4016880"/>
            <a:ext cx="3576272" cy="1420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8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Isso me impactou demais. Tive crise de ansiedade, fui afastada pela psiquiatra.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4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7200" y="876300"/>
            <a:ext cx="12976189" cy="795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dirty="0"/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b="1" u="none" strike="noStrike" dirty="0" err="1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Assédio</a:t>
            </a:r>
            <a:r>
              <a:rPr lang="en-US" sz="2825" b="1" u="none" strike="noStrike" dirty="0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 </a:t>
            </a:r>
            <a:r>
              <a:rPr lang="en-US" sz="2825" b="1" u="none" strike="noStrike" dirty="0" err="1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Institucional</a:t>
            </a:r>
            <a:r>
              <a:rPr lang="en-US" sz="2825" b="1" u="none" strike="noStrike" dirty="0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 </a:t>
            </a:r>
            <a:r>
              <a:rPr lang="en-US" sz="2825" b="1" u="none" strike="noStrike" dirty="0" err="1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Sistêmico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: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Padrão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desmonte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setores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estratégicos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com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retirada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competências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isolamento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após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retirada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da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autonomia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técnica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</a:t>
            </a: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Mudança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unilateral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lotação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ou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rebaixamento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funções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no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setor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sem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diálogo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prévio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</a:t>
            </a: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Isolamento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após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posicionamentos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críticas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ou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denúncias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</a:t>
            </a: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Padrão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desqualificação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humilhação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microgerenciamento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abusivo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</a:t>
            </a: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Atribuição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tarefas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incompatíveis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com a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formação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, cargo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ou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experiência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caracterizando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desvio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funcional</a:t>
            </a: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Comunicação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respeitosa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mas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sem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transparência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,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metas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pouco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claras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ou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resultado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coletivo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 </a:t>
            </a: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Avaliação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desempenho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prejudicada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intencionalmente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Conflitos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processos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com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retirada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direitos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em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férias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ou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licenças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.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Não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concessão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teletrabalho</a:t>
            </a: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endParaRPr lang="en-US" sz="2825" u="none" strike="noStrike" dirty="0">
              <a:solidFill>
                <a:srgbClr val="171616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ctr">
              <a:lnSpc>
                <a:spcPts val="3052"/>
              </a:lnSpc>
              <a:spcBef>
                <a:spcPct val="0"/>
              </a:spcBef>
            </a:pPr>
            <a:r>
              <a:rPr lang="en-US" sz="2825" b="1" u="none" strike="noStrike" dirty="0" err="1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Assédio</a:t>
            </a:r>
            <a:r>
              <a:rPr lang="en-US" sz="2825" b="1" u="none" strike="noStrike" dirty="0">
                <a:solidFill>
                  <a:srgbClr val="171616"/>
                </a:solidFill>
                <a:latin typeface="Tahoma Bold"/>
                <a:ea typeface="Tahoma Bold"/>
                <a:cs typeface="Tahoma Bold"/>
                <a:sym typeface="Tahoma Bold"/>
              </a:rPr>
              <a:t> individual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 - vertical </a:t>
            </a:r>
            <a:r>
              <a:rPr lang="en-US" sz="2825" u="none" strike="noStrike" dirty="0" err="1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descendente</a:t>
            </a:r>
            <a:r>
              <a:rPr lang="en-US" sz="2825" u="none" strike="noStrike" dirty="0">
                <a:solidFill>
                  <a:srgbClr val="171616"/>
                </a:solidFill>
                <a:latin typeface="Tahoma"/>
                <a:ea typeface="Tahoma"/>
                <a:cs typeface="Tahoma"/>
                <a:sym typeface="Tahoma"/>
              </a:rPr>
              <a:t>; </a:t>
            </a:r>
          </a:p>
        </p:txBody>
      </p:sp>
      <p:sp>
        <p:nvSpPr>
          <p:cNvPr id="3" name="Freeform 3"/>
          <p:cNvSpPr/>
          <p:nvPr/>
        </p:nvSpPr>
        <p:spPr>
          <a:xfrm>
            <a:off x="14018521" y="3017075"/>
            <a:ext cx="3941606" cy="3941606"/>
          </a:xfrm>
          <a:custGeom>
            <a:avLst/>
            <a:gdLst/>
            <a:ahLst/>
            <a:cxnLst/>
            <a:rect l="l" t="t" r="r" b="b"/>
            <a:pathLst>
              <a:path w="3941606" h="3941606">
                <a:moveTo>
                  <a:pt x="0" y="0"/>
                </a:moveTo>
                <a:lnTo>
                  <a:pt x="3941607" y="0"/>
                </a:lnTo>
                <a:lnTo>
                  <a:pt x="3941607" y="3941606"/>
                </a:lnTo>
                <a:lnTo>
                  <a:pt x="0" y="3941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5d3fe04f0_0_24"/>
          <p:cNvSpPr txBox="1">
            <a:spLocks noGrp="1"/>
          </p:cNvSpPr>
          <p:nvPr>
            <p:ph type="body" idx="1"/>
          </p:nvPr>
        </p:nvSpPr>
        <p:spPr>
          <a:xfrm>
            <a:off x="9529900" y="2449064"/>
            <a:ext cx="8056800" cy="703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vert="horz" wrap="square" lIns="137150" tIns="68550" rIns="137150" bIns="68550" rtlCol="0" anchor="t" anchorCtr="0">
            <a:noAutofit/>
          </a:bodyPr>
          <a:lstStyle/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ea typeface="Tahoma"/>
                <a:cs typeface="Tahoma"/>
                <a:sym typeface="Tahoma"/>
              </a:rPr>
              <a:t>Assédio e Cultura Organizacional</a:t>
            </a:r>
            <a:endParaRPr lang="pt-BR" sz="2400" dirty="0">
              <a:latin typeface="+mj-lt"/>
              <a:ea typeface="Tahoma"/>
              <a:cs typeface="Tahoma"/>
              <a:sym typeface="Tahoma"/>
            </a:endParaRP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Sobrecarga de trabalho ou ausência de atividade</a:t>
            </a: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Jornadas exaustivas - presenteísmo</a:t>
            </a:r>
            <a:endParaRPr sz="2200" dirty="0">
              <a:latin typeface="+mj-lt"/>
              <a:ea typeface="Tahoma"/>
              <a:cs typeface="Tahoma"/>
              <a:sym typeface="Tahoma"/>
            </a:endParaRP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Recursos materiais, tecnológicos e humanos escassos – déficit de pessoal – ausência de concursos x aposentadorias  </a:t>
            </a: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Pressão &amp; Metas - esforço x recompensa $$</a:t>
            </a: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Sofrimento criativo x sofrimento patogênico</a:t>
            </a:r>
            <a:endParaRPr dirty="0">
              <a:latin typeface="+mj-lt"/>
            </a:endParaRP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Imprevisibilidade na carreira e salários defasados</a:t>
            </a:r>
            <a:r>
              <a:rPr lang="pt-BR" sz="2200" dirty="0">
                <a:latin typeface="+mj-lt"/>
                <a:ea typeface="Tahoma"/>
                <a:cs typeface="Tahoma"/>
                <a:sym typeface="Tahoma"/>
              </a:rPr>
              <a:t>; </a:t>
            </a:r>
            <a:endParaRPr dirty="0">
              <a:latin typeface="+mj-lt"/>
            </a:endParaRPr>
          </a:p>
          <a:p>
            <a:pPr marL="685800" indent="-508000">
              <a:lnSpc>
                <a:spcPct val="150000"/>
              </a:lnSpc>
              <a:spcBef>
                <a:spcPts val="1600"/>
              </a:spcBef>
              <a:buSzPts val="1400"/>
            </a:pPr>
            <a:r>
              <a:rPr lang="pt-BR" sz="2400" dirty="0">
                <a:latin typeface="+mj-lt"/>
                <a:ea typeface="Tahoma"/>
                <a:cs typeface="Tahoma"/>
                <a:sym typeface="Tahoma"/>
              </a:rPr>
              <a:t>Condições Inadequadas de Trabalho: Ambientes insalubres, tóxicos e falta de estrutura física adequada</a:t>
            </a:r>
            <a:endParaRPr dirty="0">
              <a:latin typeface="+mj-lt"/>
            </a:endParaRPr>
          </a:p>
        </p:txBody>
      </p:sp>
      <p:sp>
        <p:nvSpPr>
          <p:cNvPr id="157" name="Google Shape;157;g395d3fe04f0_0_24"/>
          <p:cNvSpPr txBox="1"/>
          <p:nvPr/>
        </p:nvSpPr>
        <p:spPr>
          <a:xfrm>
            <a:off x="1087200" y="2612612"/>
            <a:ext cx="8056800" cy="238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marL="177800">
              <a:spcBef>
                <a:spcPts val="1600"/>
              </a:spcBef>
              <a:buClr>
                <a:srgbClr val="1B3F7A"/>
              </a:buClr>
              <a:buSzPts val="1400"/>
            </a:pPr>
            <a:r>
              <a:rPr lang="pt-BR" sz="2400" b="1" dirty="0">
                <a:solidFill>
                  <a:srgbClr val="005221"/>
                </a:solidFill>
                <a:latin typeface="Tahoma"/>
                <a:ea typeface="Tahoma"/>
                <a:cs typeface="Tahoma"/>
                <a:sym typeface="Tahoma"/>
              </a:rPr>
              <a:t>Avanço do neoliberalismo e precarização do trabalho são responsáveis pelo crescimento do sofrimento psíquico e diagnósticos de transtornos mentais</a:t>
            </a:r>
            <a:endParaRPr sz="2100" dirty="0">
              <a:solidFill>
                <a:srgbClr val="00522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6767937-BAE5-39FD-ABF7-5633ADEA6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64" y="4996412"/>
            <a:ext cx="8739384" cy="510097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AFCEC7-D38F-AE3D-2A12-DE580EABC471}"/>
              </a:ext>
            </a:extLst>
          </p:cNvPr>
          <p:cNvSpPr txBox="1">
            <a:spLocks/>
          </p:cNvSpPr>
          <p:nvPr/>
        </p:nvSpPr>
        <p:spPr>
          <a:xfrm>
            <a:off x="1025912" y="662126"/>
            <a:ext cx="16399728" cy="1462788"/>
          </a:xfrm>
          <a:prstGeom prst="rect">
            <a:avLst/>
          </a:prstGeom>
          <a:solidFill>
            <a:srgbClr val="005221"/>
          </a:solidFill>
          <a:ln>
            <a:noFill/>
          </a:ln>
        </p:spPr>
        <p:txBody>
          <a:bodyPr spcFirstLastPara="1" wrap="square" lIns="182850" tIns="91400" rIns="182850" bIns="914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3F7A"/>
              </a:buClr>
              <a:buSzPts val="1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600" b="1" dirty="0">
                <a:solidFill>
                  <a:srgbClr val="FFFF00"/>
                </a:solidFill>
              </a:rPr>
              <a:t>Principais fatores de risco no trabalho	                     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>
          <a:extLst>
            <a:ext uri="{FF2B5EF4-FFF2-40B4-BE49-F238E27FC236}">
              <a16:creationId xmlns:a16="http://schemas.microsoft.com/office/drawing/2014/main" id="{BA1FBCD2-86B7-7649-C585-F238A157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>
            <a:extLst>
              <a:ext uri="{FF2B5EF4-FFF2-40B4-BE49-F238E27FC236}">
                <a16:creationId xmlns:a16="http://schemas.microsoft.com/office/drawing/2014/main" id="{013EB8BE-F392-496A-57FD-2E522A43A0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58200" y="1141248"/>
            <a:ext cx="9427626" cy="1145400"/>
          </a:xfrm>
        </p:spPr>
        <p:txBody>
          <a:bodyPr spcFirstLastPara="1" vert="horz" wrap="square" lIns="182850" tIns="182850" rIns="182850" bIns="182850" rtlCol="0" anchor="ctr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5200" dirty="0">
                <a:solidFill>
                  <a:srgbClr val="005221"/>
                </a:solidFill>
              </a:rPr>
              <a:t>2026</a:t>
            </a:r>
          </a:p>
        </p:txBody>
      </p:sp>
      <p:sp>
        <p:nvSpPr>
          <p:cNvPr id="68" name="Google Shape;68;p15">
            <a:extLst>
              <a:ext uri="{FF2B5EF4-FFF2-40B4-BE49-F238E27FC236}">
                <a16:creationId xmlns:a16="http://schemas.microsoft.com/office/drawing/2014/main" id="{52E28D4E-12E7-DAE7-FD1A-1519AE4CA2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6411" y="1562100"/>
            <a:ext cx="8520600" cy="6528816"/>
          </a:xfrm>
        </p:spPr>
        <p:txBody>
          <a:bodyPr spcFirstLastPara="1" vert="horz" lIns="182850" tIns="182850" rIns="182850" bIns="182850" rtlCol="0" anchor="t" anchorCtr="0">
            <a:normAutofit/>
          </a:bodyPr>
          <a:lstStyle/>
          <a:p>
            <a:pPr marL="0" indent="0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Princípio</a:t>
            </a:r>
            <a:r>
              <a:rPr lang="en-US" sz="2400" b="1" dirty="0">
                <a:solidFill>
                  <a:schemeClr val="dk1"/>
                </a:solidFill>
              </a:rPr>
              <a:t> da </a:t>
            </a:r>
            <a:r>
              <a:rPr lang="en-US" sz="2400" b="1" dirty="0" err="1">
                <a:solidFill>
                  <a:schemeClr val="dk1"/>
                </a:solidFill>
              </a:rPr>
              <a:t>Dignidade</a:t>
            </a:r>
            <a:r>
              <a:rPr lang="en-US" sz="2400" b="1" dirty="0">
                <a:solidFill>
                  <a:schemeClr val="dk1"/>
                </a:solidFill>
              </a:rPr>
              <a:t> da Pessoa Humana </a:t>
            </a:r>
            <a:r>
              <a:rPr lang="en-US" sz="2400" dirty="0">
                <a:solidFill>
                  <a:schemeClr val="dk1"/>
                </a:solidFill>
              </a:rPr>
              <a:t>- É o </a:t>
            </a:r>
            <a:r>
              <a:rPr lang="en-US" sz="2400" dirty="0" err="1">
                <a:solidFill>
                  <a:schemeClr val="dk1"/>
                </a:solidFill>
              </a:rPr>
              <a:t>núcleo</a:t>
            </a:r>
            <a:r>
              <a:rPr lang="en-US" sz="2400" dirty="0">
                <a:solidFill>
                  <a:schemeClr val="dk1"/>
                </a:solidFill>
              </a:rPr>
              <a:t> central. </a:t>
            </a:r>
            <a:r>
              <a:rPr lang="en-US" sz="2400" dirty="0" err="1">
                <a:solidFill>
                  <a:schemeClr val="dk1"/>
                </a:solidFill>
              </a:rPr>
              <a:t>Proteção</a:t>
            </a:r>
            <a:r>
              <a:rPr lang="en-US" sz="2400" dirty="0">
                <a:solidFill>
                  <a:schemeClr val="dk1"/>
                </a:solidFill>
              </a:rPr>
              <a:t> da </a:t>
            </a:r>
            <a:r>
              <a:rPr lang="en-US" sz="2400" dirty="0" err="1">
                <a:solidFill>
                  <a:schemeClr val="dk1"/>
                </a:solidFill>
              </a:rPr>
              <a:t>integridade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física</a:t>
            </a:r>
            <a:r>
              <a:rPr lang="en-US" sz="2400" dirty="0">
                <a:solidFill>
                  <a:schemeClr val="dk1"/>
                </a:solidFill>
              </a:rPr>
              <a:t> e </a:t>
            </a:r>
            <a:r>
              <a:rPr lang="en-US" sz="2400" dirty="0" err="1">
                <a:solidFill>
                  <a:schemeClr val="dk1"/>
                </a:solidFill>
              </a:rPr>
              <a:t>psíquica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como</a:t>
            </a:r>
            <a:r>
              <a:rPr lang="en-US" sz="2400" dirty="0">
                <a:solidFill>
                  <a:schemeClr val="dk1"/>
                </a:solidFill>
              </a:rPr>
              <a:t> valor supremo</a:t>
            </a:r>
          </a:p>
          <a:p>
            <a:pPr marL="0" indent="0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Direito</a:t>
            </a:r>
            <a:r>
              <a:rPr lang="en-US" sz="2400" b="1" dirty="0">
                <a:solidFill>
                  <a:schemeClr val="dk1"/>
                </a:solidFill>
              </a:rPr>
              <a:t> Fundamental à </a:t>
            </a:r>
            <a:r>
              <a:rPr lang="en-US" sz="2400" b="1" dirty="0" err="1">
                <a:solidFill>
                  <a:schemeClr val="dk1"/>
                </a:solidFill>
              </a:rPr>
              <a:t>Saúde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400" dirty="0">
                <a:solidFill>
                  <a:schemeClr val="dk1"/>
                </a:solidFill>
              </a:rPr>
              <a:t>- (Art. 6º e 196, CF). A nova NR-1 </a:t>
            </a:r>
            <a:r>
              <a:rPr lang="en-US" sz="2400" dirty="0" err="1">
                <a:solidFill>
                  <a:schemeClr val="dk1"/>
                </a:solidFill>
              </a:rPr>
              <a:t>expande</a:t>
            </a:r>
            <a:r>
              <a:rPr lang="en-US" sz="2400" dirty="0">
                <a:solidFill>
                  <a:schemeClr val="dk1"/>
                </a:solidFill>
              </a:rPr>
              <a:t> o </a:t>
            </a:r>
            <a:r>
              <a:rPr lang="en-US" sz="2400" dirty="0" err="1">
                <a:solidFill>
                  <a:schemeClr val="dk1"/>
                </a:solidFill>
              </a:rPr>
              <a:t>conceito</a:t>
            </a:r>
            <a:r>
              <a:rPr lang="en-US" sz="2400" dirty="0">
                <a:solidFill>
                  <a:schemeClr val="dk1"/>
                </a:solidFill>
              </a:rPr>
              <a:t> de </a:t>
            </a:r>
            <a:r>
              <a:rPr lang="en-US" sz="2400" dirty="0" err="1">
                <a:solidFill>
                  <a:schemeClr val="dk1"/>
                </a:solidFill>
              </a:rPr>
              <a:t>saúde</a:t>
            </a:r>
            <a:r>
              <a:rPr lang="en-US" sz="2400" dirty="0">
                <a:solidFill>
                  <a:schemeClr val="dk1"/>
                </a:solidFill>
              </a:rPr>
              <a:t> para </a:t>
            </a:r>
            <a:r>
              <a:rPr lang="en-US" sz="2400" dirty="0" err="1">
                <a:solidFill>
                  <a:schemeClr val="dk1"/>
                </a:solidFill>
              </a:rPr>
              <a:t>além</a:t>
            </a:r>
            <a:r>
              <a:rPr lang="en-US" sz="2400" dirty="0">
                <a:solidFill>
                  <a:schemeClr val="dk1"/>
                </a:solidFill>
              </a:rPr>
              <a:t> do </a:t>
            </a:r>
            <a:r>
              <a:rPr lang="en-US" sz="2400" dirty="0" err="1">
                <a:solidFill>
                  <a:schemeClr val="dk1"/>
                </a:solidFill>
              </a:rPr>
              <a:t>biológico</a:t>
            </a:r>
            <a:r>
              <a:rPr lang="en-US" sz="2400" dirty="0">
                <a:solidFill>
                  <a:schemeClr val="dk1"/>
                </a:solidFill>
              </a:rPr>
              <a:t>, </a:t>
            </a:r>
            <a:r>
              <a:rPr lang="en-US" sz="2400" dirty="0" err="1">
                <a:solidFill>
                  <a:schemeClr val="dk1"/>
                </a:solidFill>
              </a:rPr>
              <a:t>incluindo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expressamente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os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riscos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psicossociais</a:t>
            </a:r>
            <a:r>
              <a:rPr lang="en-US" sz="2400" dirty="0">
                <a:solidFill>
                  <a:schemeClr val="dk1"/>
                </a:solidFill>
              </a:rPr>
              <a:t> e o </a:t>
            </a:r>
            <a:r>
              <a:rPr lang="en-US" sz="2400" dirty="0" err="1">
                <a:solidFill>
                  <a:schemeClr val="dk1"/>
                </a:solidFill>
              </a:rPr>
              <a:t>assédio</a:t>
            </a:r>
            <a:endParaRPr lang="en-US" sz="2400" dirty="0">
              <a:solidFill>
                <a:schemeClr val="dk1"/>
              </a:solidFill>
            </a:endParaRPr>
          </a:p>
          <a:p>
            <a:pPr marL="0" indent="0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Direito</a:t>
            </a:r>
            <a:r>
              <a:rPr lang="en-US" sz="2400" b="1" dirty="0">
                <a:solidFill>
                  <a:schemeClr val="dk1"/>
                </a:solidFill>
              </a:rPr>
              <a:t> à </a:t>
            </a:r>
            <a:r>
              <a:rPr lang="en-US" sz="2400" b="1" dirty="0" err="1">
                <a:solidFill>
                  <a:schemeClr val="dk1"/>
                </a:solidFill>
              </a:rPr>
              <a:t>Redução</a:t>
            </a:r>
            <a:r>
              <a:rPr lang="en-US" sz="2400" b="1" dirty="0">
                <a:solidFill>
                  <a:schemeClr val="dk1"/>
                </a:solidFill>
              </a:rPr>
              <a:t> dos </a:t>
            </a:r>
            <a:r>
              <a:rPr lang="en-US" sz="2400" b="1" dirty="0" err="1">
                <a:solidFill>
                  <a:schemeClr val="dk1"/>
                </a:solidFill>
              </a:rPr>
              <a:t>Riscos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400" b="1" dirty="0" err="1">
                <a:solidFill>
                  <a:schemeClr val="dk1"/>
                </a:solidFill>
              </a:rPr>
              <a:t>Inerentes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400" dirty="0">
                <a:solidFill>
                  <a:schemeClr val="dk1"/>
                </a:solidFill>
              </a:rPr>
              <a:t>– </a:t>
            </a:r>
            <a:r>
              <a:rPr lang="en-US" sz="2400" dirty="0" err="1">
                <a:solidFill>
                  <a:schemeClr val="dk1"/>
                </a:solidFill>
              </a:rPr>
              <a:t>trabalho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seguro</a:t>
            </a:r>
            <a:r>
              <a:rPr lang="en-US" sz="2400" dirty="0">
                <a:solidFill>
                  <a:schemeClr val="dk1"/>
                </a:solidFill>
              </a:rPr>
              <a:t> - (Art. 7º, XXII, CF) -  </a:t>
            </a:r>
            <a:r>
              <a:rPr lang="en-US" sz="2400" dirty="0" err="1">
                <a:solidFill>
                  <a:schemeClr val="dk1"/>
                </a:solidFill>
              </a:rPr>
              <a:t>identificação</a:t>
            </a:r>
            <a:r>
              <a:rPr lang="en-US" sz="2400" dirty="0">
                <a:solidFill>
                  <a:schemeClr val="dk1"/>
                </a:solidFill>
              </a:rPr>
              <a:t>, </a:t>
            </a:r>
            <a:r>
              <a:rPr lang="en-US" sz="2400" dirty="0" err="1">
                <a:solidFill>
                  <a:schemeClr val="dk1"/>
                </a:solidFill>
              </a:rPr>
              <a:t>avaliação</a:t>
            </a:r>
            <a:r>
              <a:rPr lang="en-US" sz="2400" dirty="0">
                <a:solidFill>
                  <a:schemeClr val="dk1"/>
                </a:solidFill>
              </a:rPr>
              <a:t> e </a:t>
            </a:r>
            <a:r>
              <a:rPr lang="en-US" sz="2400" dirty="0" err="1">
                <a:solidFill>
                  <a:schemeClr val="dk1"/>
                </a:solidFill>
              </a:rPr>
              <a:t>controle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riscos</a:t>
            </a:r>
            <a:r>
              <a:rPr lang="en-US" sz="2400" dirty="0">
                <a:solidFill>
                  <a:schemeClr val="dk1"/>
                </a:solidFill>
              </a:rPr>
              <a:t> de forma </a:t>
            </a:r>
            <a:r>
              <a:rPr lang="en-US" sz="2400" dirty="0" err="1">
                <a:solidFill>
                  <a:schemeClr val="dk1"/>
                </a:solidFill>
              </a:rPr>
              <a:t>contínua</a:t>
            </a:r>
            <a:r>
              <a:rPr lang="en-US" sz="2400" dirty="0">
                <a:solidFill>
                  <a:schemeClr val="dk1"/>
                </a:solidFill>
              </a:rPr>
              <a:t> para </a:t>
            </a:r>
            <a:r>
              <a:rPr lang="en-US" sz="2400" dirty="0" err="1">
                <a:solidFill>
                  <a:schemeClr val="dk1"/>
                </a:solidFill>
              </a:rPr>
              <a:t>sua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redução</a:t>
            </a:r>
            <a:r>
              <a:rPr lang="en-US" sz="2400" dirty="0">
                <a:solidFill>
                  <a:schemeClr val="dk1"/>
                </a:solidFill>
              </a:rPr>
              <a:t>“</a:t>
            </a:r>
          </a:p>
          <a:p>
            <a:pPr marL="0" indent="0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r>
              <a:rPr lang="en-US" sz="2400" b="1" dirty="0">
                <a:solidFill>
                  <a:schemeClr val="dk1"/>
                </a:solidFill>
              </a:rPr>
              <a:t>Agenda do </a:t>
            </a:r>
            <a:r>
              <a:rPr lang="en-US" sz="2400" b="1" dirty="0" err="1">
                <a:solidFill>
                  <a:schemeClr val="dk1"/>
                </a:solidFill>
              </a:rPr>
              <a:t>Trabalho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400" b="1" dirty="0" err="1">
                <a:solidFill>
                  <a:schemeClr val="dk1"/>
                </a:solidFill>
              </a:rPr>
              <a:t>decente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400" dirty="0">
                <a:solidFill>
                  <a:schemeClr val="dk1"/>
                </a:solidFill>
              </a:rPr>
              <a:t>– </a:t>
            </a:r>
            <a:r>
              <a:rPr lang="en-US" sz="2400" dirty="0" err="1">
                <a:solidFill>
                  <a:schemeClr val="dk1"/>
                </a:solidFill>
              </a:rPr>
              <a:t>acesso</a:t>
            </a:r>
            <a:r>
              <a:rPr lang="en-US" sz="2400" dirty="0">
                <a:solidFill>
                  <a:schemeClr val="dk1"/>
                </a:solidFill>
              </a:rPr>
              <a:t> a </a:t>
            </a:r>
            <a:r>
              <a:rPr lang="en-US" sz="2400" dirty="0" err="1">
                <a:solidFill>
                  <a:schemeClr val="dk1"/>
                </a:solidFill>
              </a:rPr>
              <a:t>trabalho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produtivo</a:t>
            </a:r>
            <a:r>
              <a:rPr lang="en-US" sz="2400" dirty="0">
                <a:solidFill>
                  <a:schemeClr val="dk1"/>
                </a:solidFill>
              </a:rPr>
              <a:t>, </a:t>
            </a:r>
            <a:r>
              <a:rPr lang="en-US" sz="2400" dirty="0" err="1">
                <a:solidFill>
                  <a:schemeClr val="dk1"/>
                </a:solidFill>
              </a:rPr>
              <a:t>adequadamente</a:t>
            </a:r>
            <a:r>
              <a:rPr lang="en-US" sz="2400" dirty="0">
                <a:solidFill>
                  <a:schemeClr val="dk1"/>
                </a:solidFill>
              </a:rPr>
              <a:t> </a:t>
            </a:r>
            <a:r>
              <a:rPr lang="en-US" sz="2400" dirty="0" err="1">
                <a:solidFill>
                  <a:schemeClr val="dk1"/>
                </a:solidFill>
              </a:rPr>
              <a:t>remunerado</a:t>
            </a:r>
            <a:r>
              <a:rPr lang="en-US" sz="2400" dirty="0">
                <a:solidFill>
                  <a:schemeClr val="dk1"/>
                </a:solidFill>
              </a:rPr>
              <a:t>, </a:t>
            </a:r>
            <a:r>
              <a:rPr lang="en-US" sz="2400" dirty="0" err="1">
                <a:solidFill>
                  <a:schemeClr val="dk1"/>
                </a:solidFill>
              </a:rPr>
              <a:t>segurança</a:t>
            </a:r>
            <a:r>
              <a:rPr lang="en-US" sz="2400" dirty="0">
                <a:solidFill>
                  <a:schemeClr val="dk1"/>
                </a:solidFill>
              </a:rPr>
              <a:t> e </a:t>
            </a:r>
            <a:r>
              <a:rPr lang="en-US" sz="2400" dirty="0" err="1">
                <a:solidFill>
                  <a:schemeClr val="dk1"/>
                </a:solidFill>
              </a:rPr>
              <a:t>proteção</a:t>
            </a:r>
            <a:r>
              <a:rPr lang="en-US" sz="2400" dirty="0">
                <a:solidFill>
                  <a:schemeClr val="dk1"/>
                </a:solidFill>
              </a:rPr>
              <a:t> social – OIT/ONU</a:t>
            </a:r>
          </a:p>
          <a:p>
            <a:pPr marL="0" indent="0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endParaRPr lang="en-US" sz="2400" dirty="0">
              <a:solidFill>
                <a:schemeClr val="dk1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C390944-49AB-8FFE-BB41-A1F8219EA6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32" t="3318" r="7332" b="5152"/>
          <a:stretch>
            <a:fillRect/>
          </a:stretch>
        </p:blipFill>
        <p:spPr>
          <a:xfrm>
            <a:off x="9914608" y="3106303"/>
            <a:ext cx="6960904" cy="4074394"/>
          </a:xfrm>
          <a:prstGeom prst="rect">
            <a:avLst/>
          </a:prstGeom>
        </p:spPr>
      </p:pic>
      <p:sp>
        <p:nvSpPr>
          <p:cNvPr id="2" name="Google Shape;67;p15">
            <a:extLst>
              <a:ext uri="{FF2B5EF4-FFF2-40B4-BE49-F238E27FC236}">
                <a16:creationId xmlns:a16="http://schemas.microsoft.com/office/drawing/2014/main" id="{2171A928-D3CB-6767-C0B8-2CDF094270AD}"/>
              </a:ext>
            </a:extLst>
          </p:cNvPr>
          <p:cNvSpPr txBox="1">
            <a:spLocks/>
          </p:cNvSpPr>
          <p:nvPr/>
        </p:nvSpPr>
        <p:spPr>
          <a:xfrm>
            <a:off x="511888" y="8647686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t-BR" dirty="0"/>
              <a:t>não é inovação. É garantia constitucional</a:t>
            </a:r>
          </a:p>
        </p:txBody>
      </p:sp>
      <p:sp>
        <p:nvSpPr>
          <p:cNvPr id="3" name="Google Shape;67;p15">
            <a:extLst>
              <a:ext uri="{FF2B5EF4-FFF2-40B4-BE49-F238E27FC236}">
                <a16:creationId xmlns:a16="http://schemas.microsoft.com/office/drawing/2014/main" id="{DB9ABD19-5429-BC2D-BF50-55F719082EBF}"/>
              </a:ext>
            </a:extLst>
          </p:cNvPr>
          <p:cNvSpPr txBox="1">
            <a:spLocks/>
          </p:cNvSpPr>
          <p:nvPr/>
        </p:nvSpPr>
        <p:spPr>
          <a:xfrm>
            <a:off x="664288" y="7856299"/>
            <a:ext cx="17041200" cy="11454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ctr" anchorCtr="0">
            <a:normAutofit/>
          </a:bodyPr>
          <a:lstStyle>
            <a:lvl1pPr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SzPts val="4800"/>
              <a:buNone/>
              <a:defRPr sz="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9pPr>
          </a:lstStyle>
          <a:p>
            <a:pPr>
              <a:lnSpc>
                <a:spcPct val="90000"/>
              </a:lnSpc>
            </a:pPr>
            <a:r>
              <a:rPr lang="pt-BR" sz="5200"/>
              <a:t>Trabalho sem violência, saudável, seguro e sem riscos</a:t>
            </a:r>
            <a:endParaRPr lang="pt-BR" sz="5200" dirty="0"/>
          </a:p>
        </p:txBody>
      </p:sp>
    </p:spTree>
    <p:extLst>
      <p:ext uri="{BB962C8B-B14F-4D97-AF65-F5344CB8AC3E}">
        <p14:creationId xmlns:p14="http://schemas.microsoft.com/office/powerpoint/2010/main" val="2827763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D78BD25-2DD1-C666-31F0-E31F3D72E0F3}"/>
              </a:ext>
            </a:extLst>
          </p:cNvPr>
          <p:cNvSpPr txBox="1"/>
          <p:nvPr/>
        </p:nvSpPr>
        <p:spPr>
          <a:xfrm>
            <a:off x="1917711" y="2365355"/>
            <a:ext cx="15544800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i="0" dirty="0">
                <a:solidFill>
                  <a:srgbClr val="005221"/>
                </a:solidFill>
                <a:latin typeface="Arial"/>
                <a:ea typeface="Arial"/>
                <a:cs typeface="Arial"/>
                <a:sym typeface="Arial"/>
              </a:rPr>
              <a:t>toda condição ou situação de trabalho que tem o potencial de comprometer o equilíbrio físico, psicológico e social das pessoas, causar acidente, doença do trabalho ou profissional</a:t>
            </a:r>
          </a:p>
          <a:p>
            <a:endParaRPr lang="pt-BR" sz="4000" dirty="0">
              <a:solidFill>
                <a:srgbClr val="005221"/>
              </a:solidFill>
              <a:latin typeface="Arial"/>
              <a:cs typeface="Arial"/>
              <a:sym typeface="Arial"/>
            </a:endParaRPr>
          </a:p>
          <a:p>
            <a:r>
              <a:rPr lang="pt-BR" sz="4800" b="1" dirty="0">
                <a:solidFill>
                  <a:srgbClr val="005221"/>
                </a:solidFill>
              </a:rPr>
              <a:t>tudo aquilo na organização, na cultura ou no ritmo de trabalho que tem o potencial de adoecer a mente e o corpo. O risco não está na cabeça das pessoas, está em como o trabalho é organizado </a:t>
            </a:r>
            <a:endParaRPr lang="pt-BR" sz="4800" dirty="0">
              <a:solidFill>
                <a:srgbClr val="005221"/>
              </a:solidFill>
            </a:endParaRPr>
          </a:p>
          <a:p>
            <a:endParaRPr lang="pt-BR" sz="6000" dirty="0">
              <a:solidFill>
                <a:srgbClr val="005221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883B036-AA24-62F7-AD51-25A6AF739B21}"/>
              </a:ext>
            </a:extLst>
          </p:cNvPr>
          <p:cNvSpPr txBox="1">
            <a:spLocks/>
          </p:cNvSpPr>
          <p:nvPr/>
        </p:nvSpPr>
        <p:spPr>
          <a:xfrm>
            <a:off x="1025912" y="662126"/>
            <a:ext cx="16399728" cy="1462788"/>
          </a:xfrm>
          <a:prstGeom prst="rect">
            <a:avLst/>
          </a:prstGeom>
          <a:solidFill>
            <a:srgbClr val="005221"/>
          </a:solidFill>
          <a:ln>
            <a:noFill/>
          </a:ln>
        </p:spPr>
        <p:txBody>
          <a:bodyPr spcFirstLastPara="1" wrap="square" lIns="182850" tIns="91400" rIns="182850" bIns="914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3F7A"/>
              </a:buClr>
              <a:buSzPts val="1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600" b="1" dirty="0">
                <a:solidFill>
                  <a:srgbClr val="FFFF00"/>
                </a:solidFill>
              </a:rPr>
              <a:t>O que é risco psicossocial? 	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23534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D2FCC1-CAF2-F951-CE0C-C599379C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00" y="472692"/>
            <a:ext cx="17041200" cy="1738084"/>
          </a:xfrm>
          <a:solidFill>
            <a:srgbClr val="26154C"/>
          </a:solidFill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Convenção 155 – OIT – saúde no trabalho – ratificada no Brasil em 1992</a:t>
            </a:r>
            <a:b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Convenção 151 – OIT – relações de trabalho na administração pública e negociação coletiva</a:t>
            </a:r>
            <a:b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r>
              <a:rPr lang="pt-BR" sz="24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Convenção 187 e 190 – OIT – Promoção Segurança e Saúde no Trabalho e Eliminação Violência e Assédio – risco ocupacional</a:t>
            </a:r>
            <a:br>
              <a:rPr lang="pt-BR" sz="2400" b="1" dirty="0">
                <a:solidFill>
                  <a:srgbClr val="FCAA52"/>
                </a:solidFill>
              </a:rPr>
            </a:br>
            <a:endParaRPr lang="pt-BR" sz="2400" b="1" dirty="0">
              <a:solidFill>
                <a:srgbClr val="FCAA52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89519FC-A40D-46EC-E3A7-749C80415D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32" r="13001"/>
          <a:stretch>
            <a:fillRect/>
          </a:stretch>
        </p:blipFill>
        <p:spPr>
          <a:xfrm>
            <a:off x="186329" y="2416450"/>
            <a:ext cx="4883758" cy="65288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E5174CF-A3ED-30E4-8EDB-EE1810DB604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070087" y="2653239"/>
            <a:ext cx="12594510" cy="7161070"/>
          </a:xfrm>
        </p:spPr>
        <p:txBody>
          <a:bodyPr anchor="t">
            <a:noAutofit/>
          </a:bodyPr>
          <a:lstStyle/>
          <a:p>
            <a:pPr marL="720000" algn="just">
              <a:spcAft>
                <a:spcPts val="1200"/>
              </a:spcAft>
              <a:buClr>
                <a:srgbClr val="000000"/>
              </a:buClr>
            </a:pPr>
            <a:r>
              <a:rPr lang="en-US" sz="2200" dirty="0">
                <a:solidFill>
                  <a:srgbClr val="26154C"/>
                </a:solidFill>
              </a:rPr>
              <a:t>“</a:t>
            </a:r>
            <a:r>
              <a:rPr lang="en-US" sz="2200" dirty="0" err="1">
                <a:solidFill>
                  <a:srgbClr val="26154C"/>
                </a:solidFill>
              </a:rPr>
              <a:t>abrange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não</a:t>
            </a:r>
            <a:r>
              <a:rPr lang="en-US" sz="2200" b="1" dirty="0">
                <a:solidFill>
                  <a:srgbClr val="26154C"/>
                </a:solidFill>
              </a:rPr>
              <a:t> a </a:t>
            </a:r>
            <a:r>
              <a:rPr lang="en-US" sz="2200" b="1" dirty="0" err="1">
                <a:solidFill>
                  <a:srgbClr val="26154C"/>
                </a:solidFill>
              </a:rPr>
              <a:t>ausência</a:t>
            </a:r>
            <a:r>
              <a:rPr lang="en-US" sz="2200" b="1" dirty="0">
                <a:solidFill>
                  <a:srgbClr val="26154C"/>
                </a:solidFill>
              </a:rPr>
              <a:t> de </a:t>
            </a:r>
            <a:r>
              <a:rPr lang="en-US" sz="2200" b="1" dirty="0" err="1">
                <a:solidFill>
                  <a:srgbClr val="26154C"/>
                </a:solidFill>
              </a:rPr>
              <a:t>afecções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ou</a:t>
            </a:r>
            <a:r>
              <a:rPr lang="en-US" sz="2200" b="1" dirty="0">
                <a:solidFill>
                  <a:srgbClr val="26154C"/>
                </a:solidFill>
              </a:rPr>
              <a:t> de </a:t>
            </a:r>
            <a:r>
              <a:rPr lang="en-US" sz="2200" b="1" dirty="0" err="1">
                <a:solidFill>
                  <a:srgbClr val="26154C"/>
                </a:solidFill>
              </a:rPr>
              <a:t>doenças</a:t>
            </a:r>
            <a:r>
              <a:rPr lang="en-US" sz="2200" b="1" dirty="0">
                <a:solidFill>
                  <a:srgbClr val="26154C"/>
                </a:solidFill>
              </a:rPr>
              <a:t> , mas </a:t>
            </a:r>
            <a:r>
              <a:rPr lang="en-US" sz="2200" b="1" dirty="0" err="1">
                <a:solidFill>
                  <a:srgbClr val="26154C"/>
                </a:solidFill>
              </a:rPr>
              <a:t>também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os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elementos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físicos</a:t>
            </a:r>
            <a:r>
              <a:rPr lang="en-US" sz="2200" b="1" dirty="0">
                <a:solidFill>
                  <a:srgbClr val="26154C"/>
                </a:solidFill>
              </a:rPr>
              <a:t> e </a:t>
            </a:r>
            <a:r>
              <a:rPr lang="en-US" sz="2200" b="1" dirty="0" err="1">
                <a:solidFill>
                  <a:srgbClr val="26154C"/>
                </a:solidFill>
              </a:rPr>
              <a:t>mentais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que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afetam</a:t>
            </a:r>
            <a:r>
              <a:rPr lang="en-US" sz="2200" b="1" dirty="0">
                <a:solidFill>
                  <a:srgbClr val="26154C"/>
                </a:solidFill>
              </a:rPr>
              <a:t> a </a:t>
            </a:r>
            <a:r>
              <a:rPr lang="en-US" sz="2200" b="1" dirty="0" err="1">
                <a:solidFill>
                  <a:srgbClr val="26154C"/>
                </a:solidFill>
              </a:rPr>
              <a:t>saúde</a:t>
            </a:r>
            <a:r>
              <a:rPr lang="en-US" sz="2200" b="1" dirty="0">
                <a:solidFill>
                  <a:srgbClr val="26154C"/>
                </a:solidFill>
              </a:rPr>
              <a:t> e </a:t>
            </a:r>
            <a:r>
              <a:rPr lang="en-US" sz="2200" b="1" dirty="0" err="1">
                <a:solidFill>
                  <a:srgbClr val="26154C"/>
                </a:solidFill>
              </a:rPr>
              <a:t>estão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diretamente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relacionados</a:t>
            </a:r>
            <a:r>
              <a:rPr lang="en-US" sz="2200" b="1" dirty="0">
                <a:solidFill>
                  <a:srgbClr val="26154C"/>
                </a:solidFill>
              </a:rPr>
              <a:t> com </a:t>
            </a:r>
            <a:r>
              <a:rPr lang="en-US" sz="2200" b="1" dirty="0" err="1">
                <a:solidFill>
                  <a:srgbClr val="26154C"/>
                </a:solidFill>
              </a:rPr>
              <a:t>segurança</a:t>
            </a:r>
            <a:r>
              <a:rPr lang="en-US" sz="2200" b="1" dirty="0">
                <a:solidFill>
                  <a:srgbClr val="26154C"/>
                </a:solidFill>
              </a:rPr>
              <a:t> e </a:t>
            </a:r>
            <a:r>
              <a:rPr lang="en-US" sz="2200" b="1" dirty="0" err="1">
                <a:solidFill>
                  <a:srgbClr val="26154C"/>
                </a:solidFill>
              </a:rPr>
              <a:t>higiene</a:t>
            </a:r>
            <a:r>
              <a:rPr lang="en-US" sz="2200" b="1" dirty="0">
                <a:solidFill>
                  <a:srgbClr val="26154C"/>
                </a:solidFill>
              </a:rPr>
              <a:t> no </a:t>
            </a:r>
            <a:r>
              <a:rPr lang="en-US" sz="2200" b="1" dirty="0" err="1">
                <a:solidFill>
                  <a:srgbClr val="26154C"/>
                </a:solidFill>
              </a:rPr>
              <a:t>trabalho</a:t>
            </a:r>
            <a:r>
              <a:rPr lang="en-US" sz="2200" dirty="0">
                <a:solidFill>
                  <a:srgbClr val="26154C"/>
                </a:solidFill>
              </a:rPr>
              <a:t>”. </a:t>
            </a:r>
            <a:r>
              <a:rPr lang="en-US" sz="2200" dirty="0" err="1">
                <a:solidFill>
                  <a:srgbClr val="26154C"/>
                </a:solidFill>
              </a:rPr>
              <a:t>Conceito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positivo</a:t>
            </a:r>
            <a:r>
              <a:rPr lang="en-US" sz="2200" dirty="0">
                <a:solidFill>
                  <a:srgbClr val="26154C"/>
                </a:solidFill>
              </a:rPr>
              <a:t> – </a:t>
            </a:r>
            <a:r>
              <a:rPr lang="en-US" sz="2200" dirty="0" err="1">
                <a:solidFill>
                  <a:srgbClr val="26154C"/>
                </a:solidFill>
              </a:rPr>
              <a:t>presença</a:t>
            </a:r>
            <a:r>
              <a:rPr lang="en-US" sz="2200" dirty="0">
                <a:solidFill>
                  <a:srgbClr val="26154C"/>
                </a:solidFill>
              </a:rPr>
              <a:t> de um </a:t>
            </a:r>
            <a:r>
              <a:rPr lang="en-US" sz="2200" dirty="0" err="1">
                <a:solidFill>
                  <a:srgbClr val="26154C"/>
                </a:solidFill>
              </a:rPr>
              <a:t>completo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estado</a:t>
            </a:r>
            <a:r>
              <a:rPr lang="en-US" sz="2200" dirty="0">
                <a:solidFill>
                  <a:srgbClr val="26154C"/>
                </a:solidFill>
              </a:rPr>
              <a:t> de </a:t>
            </a:r>
            <a:r>
              <a:rPr lang="en-US" sz="2200" dirty="0" err="1">
                <a:solidFill>
                  <a:srgbClr val="26154C"/>
                </a:solidFill>
              </a:rPr>
              <a:t>bem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estar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físico</a:t>
            </a:r>
            <a:r>
              <a:rPr lang="en-US" sz="2200" dirty="0">
                <a:solidFill>
                  <a:srgbClr val="26154C"/>
                </a:solidFill>
              </a:rPr>
              <a:t>, mental e social. </a:t>
            </a:r>
          </a:p>
          <a:p>
            <a:pPr marL="720000" algn="just">
              <a:spcAft>
                <a:spcPts val="1200"/>
              </a:spcAft>
              <a:buClr>
                <a:srgbClr val="000000"/>
              </a:buClr>
            </a:pPr>
            <a:r>
              <a:rPr lang="en-US" sz="2200" dirty="0">
                <a:solidFill>
                  <a:srgbClr val="26154C"/>
                </a:solidFill>
              </a:rPr>
              <a:t>o </a:t>
            </a:r>
            <a:r>
              <a:rPr lang="en-US" sz="2200" dirty="0" err="1">
                <a:solidFill>
                  <a:srgbClr val="26154C"/>
                </a:solidFill>
              </a:rPr>
              <a:t>termo</a:t>
            </a:r>
            <a:r>
              <a:rPr lang="en-US" sz="2200" dirty="0">
                <a:solidFill>
                  <a:srgbClr val="26154C"/>
                </a:solidFill>
              </a:rPr>
              <a:t> “</a:t>
            </a:r>
            <a:r>
              <a:rPr lang="en-US" sz="2200" b="1" dirty="0" err="1">
                <a:solidFill>
                  <a:srgbClr val="26154C"/>
                </a:solidFill>
              </a:rPr>
              <a:t>trabalhadores</a:t>
            </a:r>
            <a:r>
              <a:rPr lang="en-US" sz="2200" dirty="0">
                <a:solidFill>
                  <a:srgbClr val="26154C"/>
                </a:solidFill>
              </a:rPr>
              <a:t>” </a:t>
            </a:r>
            <a:r>
              <a:rPr lang="en-US" sz="2200" dirty="0" err="1">
                <a:solidFill>
                  <a:srgbClr val="26154C"/>
                </a:solidFill>
              </a:rPr>
              <a:t>abrange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todas</a:t>
            </a:r>
            <a:r>
              <a:rPr lang="en-US" sz="2200" b="1" dirty="0">
                <a:solidFill>
                  <a:srgbClr val="26154C"/>
                </a:solidFill>
              </a:rPr>
              <a:t> as </a:t>
            </a:r>
            <a:r>
              <a:rPr lang="en-US" sz="2200" b="1" dirty="0" err="1">
                <a:solidFill>
                  <a:srgbClr val="26154C"/>
                </a:solidFill>
              </a:rPr>
              <a:t>pessoas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empregadas</a:t>
            </a:r>
            <a:r>
              <a:rPr lang="en-US" sz="2200" dirty="0">
                <a:solidFill>
                  <a:srgbClr val="26154C"/>
                </a:solidFill>
              </a:rPr>
              <a:t>, </a:t>
            </a:r>
            <a:r>
              <a:rPr lang="en-US" sz="2200" dirty="0" err="1">
                <a:solidFill>
                  <a:srgbClr val="26154C"/>
                </a:solidFill>
              </a:rPr>
              <a:t>incluindo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os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funcionários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públicos</a:t>
            </a:r>
            <a:r>
              <a:rPr lang="en-US" sz="2200" dirty="0">
                <a:solidFill>
                  <a:srgbClr val="26154C"/>
                </a:solidFill>
              </a:rPr>
              <a:t>;</a:t>
            </a:r>
          </a:p>
          <a:p>
            <a:pPr marL="720000" algn="just">
              <a:spcAft>
                <a:spcPts val="1200"/>
              </a:spcAft>
              <a:buClr>
                <a:srgbClr val="000000"/>
              </a:buClr>
            </a:pPr>
            <a:r>
              <a:rPr lang="pt-BR" sz="2200" dirty="0">
                <a:solidFill>
                  <a:srgbClr val="26154C"/>
                </a:solidFill>
              </a:rPr>
              <a:t>a expressão </a:t>
            </a:r>
            <a:r>
              <a:rPr lang="pt-BR" sz="2200" b="1" dirty="0">
                <a:solidFill>
                  <a:srgbClr val="26154C"/>
                </a:solidFill>
              </a:rPr>
              <a:t>“trabalhadores da Administração Pública” </a:t>
            </a:r>
            <a:r>
              <a:rPr lang="pt-BR" sz="2200" dirty="0">
                <a:solidFill>
                  <a:srgbClr val="26154C"/>
                </a:solidFill>
              </a:rPr>
              <a:t>designa toda e qualquer pessoa empregada por autoridades públicas; abrange tanto os empregados públicos, ingressos na Administração Pública, mediante concurso público, regidos pela (CLT), quanto os servidores públicos, no plano federal, regidos pela </a:t>
            </a:r>
            <a:r>
              <a:rPr lang="pt-BR" sz="2200" dirty="0">
                <a:solidFill>
                  <a:srgbClr val="26154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 nº 8.112</a:t>
            </a:r>
            <a:r>
              <a:rPr lang="pt-BR" sz="2200" dirty="0">
                <a:solidFill>
                  <a:srgbClr val="26154C"/>
                </a:solidFill>
              </a:rPr>
              <a:t>/90, e os servidores públicos, nos âmbitos estadual e municipal, regidos pela legislação específica de cada um desses entes federativos; </a:t>
            </a:r>
            <a:endParaRPr lang="en-US" sz="2200" dirty="0">
              <a:solidFill>
                <a:srgbClr val="26154C"/>
              </a:solidFill>
            </a:endParaRPr>
          </a:p>
          <a:p>
            <a:pPr marL="720000" algn="just">
              <a:spcAft>
                <a:spcPts val="1200"/>
              </a:spcAft>
              <a:buClr>
                <a:srgbClr val="000000"/>
              </a:buClr>
            </a:pPr>
            <a:r>
              <a:rPr lang="en-US" sz="2200" dirty="0">
                <a:solidFill>
                  <a:srgbClr val="26154C"/>
                </a:solidFill>
              </a:rPr>
              <a:t> o </a:t>
            </a:r>
            <a:r>
              <a:rPr lang="en-US" sz="2200" dirty="0" err="1">
                <a:solidFill>
                  <a:srgbClr val="26154C"/>
                </a:solidFill>
              </a:rPr>
              <a:t>termo</a:t>
            </a:r>
            <a:r>
              <a:rPr lang="en-US" sz="2200" dirty="0">
                <a:solidFill>
                  <a:srgbClr val="26154C"/>
                </a:solidFill>
              </a:rPr>
              <a:t> “</a:t>
            </a:r>
            <a:r>
              <a:rPr lang="en-US" sz="2200" b="1" dirty="0" err="1">
                <a:solidFill>
                  <a:srgbClr val="26154C"/>
                </a:solidFill>
              </a:rPr>
              <a:t>regulamentos</a:t>
            </a:r>
            <a:r>
              <a:rPr lang="en-US" sz="2200" dirty="0">
                <a:solidFill>
                  <a:srgbClr val="26154C"/>
                </a:solidFill>
              </a:rPr>
              <a:t>” </a:t>
            </a:r>
            <a:r>
              <a:rPr lang="en-US" sz="2200" dirty="0" err="1">
                <a:solidFill>
                  <a:srgbClr val="26154C"/>
                </a:solidFill>
              </a:rPr>
              <a:t>abrange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todas</a:t>
            </a:r>
            <a:r>
              <a:rPr lang="en-US" sz="2200" b="1" dirty="0">
                <a:solidFill>
                  <a:srgbClr val="26154C"/>
                </a:solidFill>
              </a:rPr>
              <a:t> as </a:t>
            </a:r>
            <a:r>
              <a:rPr lang="en-US" sz="2200" b="1" dirty="0" err="1">
                <a:solidFill>
                  <a:srgbClr val="26154C"/>
                </a:solidFill>
              </a:rPr>
              <a:t>disposições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às</a:t>
            </a:r>
            <a:r>
              <a:rPr lang="en-US" sz="2200" dirty="0">
                <a:solidFill>
                  <a:srgbClr val="26154C"/>
                </a:solidFill>
              </a:rPr>
              <a:t> quais a </a:t>
            </a:r>
            <a:r>
              <a:rPr lang="en-US" sz="2200" dirty="0" err="1">
                <a:solidFill>
                  <a:srgbClr val="26154C"/>
                </a:solidFill>
              </a:rPr>
              <a:t>autoridade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ou</a:t>
            </a:r>
            <a:r>
              <a:rPr lang="en-US" sz="2200" dirty="0">
                <a:solidFill>
                  <a:srgbClr val="26154C"/>
                </a:solidFill>
              </a:rPr>
              <a:t> as </a:t>
            </a:r>
            <a:r>
              <a:rPr lang="en-US" sz="2200" dirty="0" err="1">
                <a:solidFill>
                  <a:srgbClr val="26154C"/>
                </a:solidFill>
              </a:rPr>
              <a:t>autoridades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competentes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tiverem</a:t>
            </a:r>
            <a:r>
              <a:rPr lang="en-US" sz="2200" b="1" dirty="0">
                <a:solidFill>
                  <a:srgbClr val="26154C"/>
                </a:solidFill>
              </a:rPr>
              <a:t> dado </a:t>
            </a:r>
            <a:r>
              <a:rPr lang="en-US" sz="2200" b="1" dirty="0" err="1">
                <a:solidFill>
                  <a:srgbClr val="26154C"/>
                </a:solidFill>
              </a:rPr>
              <a:t>força</a:t>
            </a:r>
            <a:r>
              <a:rPr lang="en-US" sz="2200" b="1" dirty="0">
                <a:solidFill>
                  <a:srgbClr val="26154C"/>
                </a:solidFill>
              </a:rPr>
              <a:t> de lei</a:t>
            </a:r>
            <a:r>
              <a:rPr lang="en-US" sz="2200" dirty="0">
                <a:solidFill>
                  <a:srgbClr val="26154C"/>
                </a:solidFill>
              </a:rPr>
              <a:t>;</a:t>
            </a:r>
          </a:p>
          <a:p>
            <a:pPr marL="720000" algn="just">
              <a:spcAft>
                <a:spcPts val="1200"/>
              </a:spcAft>
              <a:buClr>
                <a:srgbClr val="000000"/>
              </a:buClr>
            </a:pPr>
            <a:r>
              <a:rPr lang="en-US" sz="2200" dirty="0">
                <a:solidFill>
                  <a:srgbClr val="26154C"/>
                </a:solidFill>
              </a:rPr>
              <a:t>OIT </a:t>
            </a:r>
            <a:r>
              <a:rPr lang="en-US" sz="2200" dirty="0" err="1">
                <a:solidFill>
                  <a:srgbClr val="26154C"/>
                </a:solidFill>
              </a:rPr>
              <a:t>em</a:t>
            </a:r>
            <a:r>
              <a:rPr lang="en-US" sz="2200" dirty="0">
                <a:solidFill>
                  <a:srgbClr val="26154C"/>
                </a:solidFill>
              </a:rPr>
              <a:t> 2022 </a:t>
            </a:r>
            <a:r>
              <a:rPr lang="en-US" sz="2200" dirty="0" err="1">
                <a:solidFill>
                  <a:srgbClr val="26154C"/>
                </a:solidFill>
              </a:rPr>
              <a:t>reconhece</a:t>
            </a:r>
            <a:r>
              <a:rPr lang="en-US" sz="2200" dirty="0">
                <a:solidFill>
                  <a:srgbClr val="26154C"/>
                </a:solidFill>
              </a:rPr>
              <a:t> o </a:t>
            </a:r>
            <a:r>
              <a:rPr lang="en-US" sz="2200" dirty="0" err="1">
                <a:solidFill>
                  <a:srgbClr val="26154C"/>
                </a:solidFill>
              </a:rPr>
              <a:t>ambiente</a:t>
            </a:r>
            <a:r>
              <a:rPr lang="en-US" sz="2200" dirty="0">
                <a:solidFill>
                  <a:srgbClr val="26154C"/>
                </a:solidFill>
              </a:rPr>
              <a:t> de </a:t>
            </a:r>
            <a:r>
              <a:rPr lang="en-US" sz="2200" dirty="0" err="1">
                <a:solidFill>
                  <a:srgbClr val="26154C"/>
                </a:solidFill>
              </a:rPr>
              <a:t>trabalho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seguro</a:t>
            </a:r>
            <a:r>
              <a:rPr lang="en-US" sz="2200" dirty="0">
                <a:solidFill>
                  <a:srgbClr val="26154C"/>
                </a:solidFill>
              </a:rPr>
              <a:t> e </a:t>
            </a:r>
            <a:r>
              <a:rPr lang="en-US" sz="2200" dirty="0" err="1">
                <a:solidFill>
                  <a:srgbClr val="26154C"/>
                </a:solidFill>
              </a:rPr>
              <a:t>saudável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como</a:t>
            </a:r>
            <a:r>
              <a:rPr lang="en-US" sz="2200" dirty="0">
                <a:solidFill>
                  <a:srgbClr val="26154C"/>
                </a:solidFill>
              </a:rPr>
              <a:t> </a:t>
            </a:r>
            <a:r>
              <a:rPr lang="en-US" sz="2200" dirty="0" err="1">
                <a:solidFill>
                  <a:srgbClr val="26154C"/>
                </a:solidFill>
              </a:rPr>
              <a:t>princípio</a:t>
            </a:r>
            <a:r>
              <a:rPr lang="en-US" sz="2200" dirty="0">
                <a:solidFill>
                  <a:srgbClr val="26154C"/>
                </a:solidFill>
              </a:rPr>
              <a:t> fundamental </a:t>
            </a:r>
            <a:r>
              <a:rPr lang="en-US" sz="2200" dirty="0" err="1">
                <a:solidFill>
                  <a:srgbClr val="26154C"/>
                </a:solidFill>
              </a:rPr>
              <a:t>além</a:t>
            </a:r>
            <a:r>
              <a:rPr lang="en-US" sz="2200" dirty="0">
                <a:solidFill>
                  <a:srgbClr val="26154C"/>
                </a:solidFill>
              </a:rPr>
              <a:t> de ser um </a:t>
            </a:r>
            <a:r>
              <a:rPr lang="en-US" sz="2200" b="1" dirty="0">
                <a:solidFill>
                  <a:srgbClr val="26154C"/>
                </a:solidFill>
              </a:rPr>
              <a:t>pilar </a:t>
            </a:r>
            <a:r>
              <a:rPr lang="en-US" sz="2200" b="1" dirty="0" err="1">
                <a:solidFill>
                  <a:srgbClr val="26154C"/>
                </a:solidFill>
              </a:rPr>
              <a:t>essencial</a:t>
            </a:r>
            <a:r>
              <a:rPr lang="en-US" sz="2200" b="1" dirty="0">
                <a:solidFill>
                  <a:srgbClr val="26154C"/>
                </a:solidFill>
              </a:rPr>
              <a:t> para o </a:t>
            </a:r>
            <a:r>
              <a:rPr lang="en-US" sz="2200" b="1" dirty="0" err="1">
                <a:solidFill>
                  <a:srgbClr val="26154C"/>
                </a:solidFill>
              </a:rPr>
              <a:t>trabalho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decente</a:t>
            </a:r>
            <a:r>
              <a:rPr lang="en-US" sz="2200" b="1" dirty="0">
                <a:solidFill>
                  <a:srgbClr val="26154C"/>
                </a:solidFill>
              </a:rPr>
              <a:t>, a </a:t>
            </a:r>
            <a:r>
              <a:rPr lang="en-US" sz="2200" b="1" dirty="0" err="1">
                <a:solidFill>
                  <a:srgbClr val="26154C"/>
                </a:solidFill>
              </a:rPr>
              <a:t>justiça</a:t>
            </a:r>
            <a:r>
              <a:rPr lang="en-US" sz="2200" b="1" dirty="0">
                <a:solidFill>
                  <a:srgbClr val="26154C"/>
                </a:solidFill>
              </a:rPr>
              <a:t> social e o </a:t>
            </a:r>
            <a:r>
              <a:rPr lang="en-US" sz="2200" b="1" dirty="0" err="1">
                <a:solidFill>
                  <a:srgbClr val="26154C"/>
                </a:solidFill>
              </a:rPr>
              <a:t>desenvolvimento</a:t>
            </a:r>
            <a:r>
              <a:rPr lang="en-US" sz="2200" b="1" dirty="0">
                <a:solidFill>
                  <a:srgbClr val="26154C"/>
                </a:solidFill>
              </a:rPr>
              <a:t> </a:t>
            </a:r>
            <a:r>
              <a:rPr lang="en-US" sz="2200" b="1" dirty="0" err="1">
                <a:solidFill>
                  <a:srgbClr val="26154C"/>
                </a:solidFill>
              </a:rPr>
              <a:t>sustentável</a:t>
            </a:r>
            <a:r>
              <a:rPr lang="en-US" sz="2200" b="1" dirty="0">
                <a:solidFill>
                  <a:srgbClr val="26154C"/>
                </a:solidFill>
              </a:rPr>
              <a:t>. </a:t>
            </a:r>
          </a:p>
          <a:p>
            <a:pPr marL="228600" indent="0" algn="just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endParaRPr lang="en-US" sz="2200" dirty="0">
              <a:solidFill>
                <a:srgbClr val="2615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58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392406" y="3303421"/>
            <a:ext cx="3572764" cy="5292983"/>
          </a:xfrm>
          <a:custGeom>
            <a:avLst/>
            <a:gdLst/>
            <a:ahLst/>
            <a:cxnLst/>
            <a:rect l="l" t="t" r="r" b="b"/>
            <a:pathLst>
              <a:path w="3572764" h="5292983">
                <a:moveTo>
                  <a:pt x="0" y="0"/>
                </a:moveTo>
                <a:lnTo>
                  <a:pt x="3572763" y="0"/>
                </a:lnTo>
                <a:lnTo>
                  <a:pt x="3572763" y="5292983"/>
                </a:lnTo>
                <a:lnTo>
                  <a:pt x="0" y="52929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ACA90AA-09D1-40A7-6C55-34BE813412F3}"/>
              </a:ext>
            </a:extLst>
          </p:cNvPr>
          <p:cNvSpPr txBox="1"/>
          <p:nvPr/>
        </p:nvSpPr>
        <p:spPr>
          <a:xfrm>
            <a:off x="981206" y="1771829"/>
            <a:ext cx="13411200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000" b="1" dirty="0">
              <a:solidFill>
                <a:srgbClr val="005221"/>
              </a:solidFill>
            </a:endParaRPr>
          </a:p>
          <a:p>
            <a:r>
              <a:rPr lang="pt-BR" sz="2000" b="1" dirty="0">
                <a:solidFill>
                  <a:srgbClr val="005221"/>
                </a:solidFill>
              </a:rPr>
              <a:t>Lei nº 14.540/2023</a:t>
            </a:r>
            <a:r>
              <a:rPr lang="pt-BR" sz="2000" dirty="0">
                <a:solidFill>
                  <a:srgbClr val="005221"/>
                </a:solidFill>
              </a:rPr>
              <a:t>: Instituiu oficialmente o Programa de Prevenção e Enfrentamento ao Assédio Sexual e demais Crimes contra a Dignidade Sexual. A norma é válida para toda a administração pública (direta e indireta) nas esferas federal, estadual, distrital e municipal.</a:t>
            </a:r>
          </a:p>
          <a:p>
            <a:endParaRPr lang="pt-BR" sz="2000" dirty="0">
              <a:solidFill>
                <a:srgbClr val="005221"/>
              </a:solidFill>
            </a:endParaRPr>
          </a:p>
          <a:p>
            <a:r>
              <a:rPr lang="pt-BR" sz="2000" b="1" dirty="0">
                <a:solidFill>
                  <a:srgbClr val="005221"/>
                </a:solidFill>
              </a:rPr>
              <a:t>Decreto nº 12.122/2024</a:t>
            </a:r>
            <a:r>
              <a:rPr lang="pt-BR" sz="2000" dirty="0">
                <a:solidFill>
                  <a:srgbClr val="005221"/>
                </a:solidFill>
              </a:rPr>
              <a:t>: Criou o Programa Federal de Prevenção e Enfrentamento do Assédio e da Discriminação (PFPEAD). Focado na administração federal direta, autárquica e fundacional, visa erradicar violências no trabalho com atenção especial à proteção de grupos vulnerabilizados.</a:t>
            </a:r>
          </a:p>
          <a:p>
            <a:endParaRPr lang="pt-BR" sz="2000" dirty="0">
              <a:solidFill>
                <a:srgbClr val="005221"/>
              </a:solidFill>
            </a:endParaRPr>
          </a:p>
          <a:p>
            <a:r>
              <a:rPr lang="pt-BR" sz="2000" b="1" dirty="0">
                <a:solidFill>
                  <a:srgbClr val="005221"/>
                </a:solidFill>
              </a:rPr>
              <a:t>Portaria MGI nº 6.719/2024</a:t>
            </a:r>
            <a:r>
              <a:rPr lang="pt-BR" sz="2000" dirty="0">
                <a:solidFill>
                  <a:srgbClr val="005221"/>
                </a:solidFill>
              </a:rPr>
              <a:t>: Estabeleceu formalmente as diretrizes operacionais do Plano Federal de Enfrentamento. Determinou que os órgãos federais criassem seus próprios planos setoriais e estruturassem redes de acolhimento sem risco de retaliação às vítimas.</a:t>
            </a:r>
            <a:endParaRPr lang="pt-BR" sz="2000" b="1" dirty="0">
              <a:solidFill>
                <a:srgbClr val="005221"/>
              </a:solidFill>
            </a:endParaRPr>
          </a:p>
          <a:p>
            <a:r>
              <a:rPr lang="pt-BR" sz="2000" b="1" dirty="0">
                <a:solidFill>
                  <a:srgbClr val="005221"/>
                </a:solidFill>
              </a:rPr>
              <a:t>Portaria Conjunta MGI/CGU nº 79/2024</a:t>
            </a:r>
            <a:r>
              <a:rPr lang="pt-BR" sz="2000" dirty="0">
                <a:solidFill>
                  <a:srgbClr val="005221"/>
                </a:solidFill>
              </a:rPr>
              <a:t>: Criou o Comitê Gestor do programa e instituiu a Semana de Mobilização para Prevenção e Enfrentamento na rotina do funcionalismo.</a:t>
            </a:r>
          </a:p>
          <a:p>
            <a:r>
              <a:rPr lang="pt-BR" sz="2000" b="1" dirty="0">
                <a:solidFill>
                  <a:srgbClr val="005221"/>
                </a:solidFill>
              </a:rPr>
              <a:t>Portaria MGI nº 7.109/2026</a:t>
            </a:r>
            <a:r>
              <a:rPr lang="pt-BR" sz="2000" dirty="0">
                <a:solidFill>
                  <a:srgbClr val="005221"/>
                </a:solidFill>
              </a:rPr>
              <a:t>: Oficializou e renovou os membros do Comitê Gestor do Programa, unindo representantes de 11 órgãos estratégicos para garantir o cumprimento das políticas de integridade.</a:t>
            </a:r>
          </a:p>
          <a:p>
            <a:endParaRPr lang="pt-BR" sz="2000" dirty="0">
              <a:solidFill>
                <a:srgbClr val="005221"/>
              </a:solidFill>
            </a:endParaRPr>
          </a:p>
          <a:p>
            <a:r>
              <a:rPr lang="pt-BR" sz="2000" b="1" dirty="0">
                <a:solidFill>
                  <a:srgbClr val="005221"/>
                </a:solidFill>
              </a:rPr>
              <a:t>Guia Lilás</a:t>
            </a:r>
            <a:r>
              <a:rPr lang="pt-BR" sz="2000" dirty="0">
                <a:solidFill>
                  <a:srgbClr val="005221"/>
                </a:solidFill>
              </a:rPr>
              <a:t>: Manual prático elaborado pela Controladoria-Geral da União (CGU) para unificar o acolhimento de denúncias e o suporte a vítimas pelas ouvidorias públicas federais.</a:t>
            </a:r>
          </a:p>
          <a:p>
            <a:r>
              <a:rPr lang="pt-BR" sz="2000" b="1" dirty="0">
                <a:solidFill>
                  <a:srgbClr val="005221"/>
                </a:solidFill>
              </a:rPr>
              <a:t>Parecer Vinculante da AGU (2023)</a:t>
            </a:r>
            <a:r>
              <a:rPr lang="pt-BR" sz="2000" dirty="0">
                <a:solidFill>
                  <a:srgbClr val="005221"/>
                </a:solidFill>
              </a:rPr>
              <a:t>: Determinação jurídica que fixou a pena de demissão compulsória para qualquer servidor público federal em casos integralmente comprovados de assédio sexual, proibindo a aplicação de penalidades mais leves como a suspensão.</a:t>
            </a:r>
          </a:p>
          <a:p>
            <a:endParaRPr lang="pt-BR" sz="2000" b="1" dirty="0">
              <a:solidFill>
                <a:srgbClr val="005221"/>
              </a:solidFill>
            </a:endParaRPr>
          </a:p>
          <a:p>
            <a:r>
              <a:rPr lang="pt-BR" sz="2000" b="1" dirty="0">
                <a:solidFill>
                  <a:srgbClr val="00522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Portaria MAPA nº 766, de 28 de janeiro de 2025</a:t>
            </a:r>
            <a:r>
              <a:rPr lang="pt-BR" sz="2000" b="1" dirty="0">
                <a:solidFill>
                  <a:srgbClr val="005221"/>
                </a:solidFill>
              </a:rPr>
              <a:t>.</a:t>
            </a:r>
            <a:r>
              <a:rPr lang="pt-BR" sz="2000" dirty="0">
                <a:solidFill>
                  <a:srgbClr val="005221"/>
                </a:solidFill>
              </a:rPr>
              <a:t> - Plano setorial do </a:t>
            </a:r>
            <a:r>
              <a:rPr lang="pt-BR" sz="2000" b="1" dirty="0">
                <a:solidFill>
                  <a:srgbClr val="005221"/>
                </a:solidFill>
              </a:rPr>
              <a:t>Ministério da Agricultura e Pecuária (MAPA)</a:t>
            </a:r>
            <a:endParaRPr lang="pt-BR" sz="2000" dirty="0">
              <a:solidFill>
                <a:srgbClr val="005221"/>
              </a:solidFill>
            </a:endParaRPr>
          </a:p>
          <a:p>
            <a:br>
              <a:rPr lang="pt-BR" sz="2000" dirty="0">
                <a:solidFill>
                  <a:srgbClr val="005221"/>
                </a:solidFill>
              </a:rPr>
            </a:br>
            <a:endParaRPr lang="pt-BR" sz="2000" dirty="0">
              <a:solidFill>
                <a:srgbClr val="00522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48FAAD1-EB11-DDD8-90C7-74AF2F7A426C}"/>
              </a:ext>
            </a:extLst>
          </p:cNvPr>
          <p:cNvSpPr txBox="1"/>
          <p:nvPr/>
        </p:nvSpPr>
        <p:spPr>
          <a:xfrm>
            <a:off x="838200" y="571500"/>
            <a:ext cx="1584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5221"/>
                </a:solidFill>
              </a:rPr>
              <a:t>Principais atos do Governo Federal para o serviço público no enfrentamento ao assédio moral, sexual e à discriminação: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8" name="Rectangle 3078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4B39ACC-F009-8E47-5EE6-26D44F0C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714500"/>
            <a:ext cx="5660136" cy="186537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6100" b="1" dirty="0">
                <a:solidFill>
                  <a:srgbClr val="005221"/>
                </a:solidFill>
              </a:rPr>
              <a:t>Regime </a:t>
            </a:r>
            <a:r>
              <a:rPr lang="en-US" sz="6100" b="1" dirty="0" err="1">
                <a:solidFill>
                  <a:srgbClr val="005221"/>
                </a:solidFill>
              </a:rPr>
              <a:t>Jurídico</a:t>
            </a:r>
            <a:r>
              <a:rPr lang="en-US" sz="6100" b="1" dirty="0">
                <a:solidFill>
                  <a:srgbClr val="005221"/>
                </a:solidFill>
              </a:rPr>
              <a:t> CLT x </a:t>
            </a:r>
            <a:r>
              <a:rPr lang="en-US" sz="6100" b="1" dirty="0" err="1">
                <a:solidFill>
                  <a:srgbClr val="005221"/>
                </a:solidFill>
              </a:rPr>
              <a:t>Estatutário</a:t>
            </a:r>
            <a:r>
              <a:rPr lang="en-US" sz="6100" b="1" dirty="0">
                <a:solidFill>
                  <a:srgbClr val="005221"/>
                </a:solidFill>
              </a:rPr>
              <a:t> - NR – ADPF 1068 - STF	                        </a:t>
            </a:r>
          </a:p>
        </p:txBody>
      </p:sp>
      <p:sp>
        <p:nvSpPr>
          <p:cNvPr id="3089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07123" y="2119122"/>
            <a:ext cx="2331720" cy="27432"/>
          </a:xfrm>
          <a:custGeom>
            <a:avLst/>
            <a:gdLst>
              <a:gd name="csX0" fmla="*/ 0 w 2331720"/>
              <a:gd name="csY0" fmla="*/ 0 h 27432"/>
              <a:gd name="csX1" fmla="*/ 559613 w 2331720"/>
              <a:gd name="csY1" fmla="*/ 0 h 27432"/>
              <a:gd name="csX2" fmla="*/ 1142543 w 2331720"/>
              <a:gd name="csY2" fmla="*/ 0 h 27432"/>
              <a:gd name="csX3" fmla="*/ 1725473 w 2331720"/>
              <a:gd name="csY3" fmla="*/ 0 h 27432"/>
              <a:gd name="csX4" fmla="*/ 2331720 w 2331720"/>
              <a:gd name="csY4" fmla="*/ 0 h 27432"/>
              <a:gd name="csX5" fmla="*/ 2331720 w 2331720"/>
              <a:gd name="csY5" fmla="*/ 27432 h 27432"/>
              <a:gd name="csX6" fmla="*/ 1748790 w 2331720"/>
              <a:gd name="csY6" fmla="*/ 27432 h 27432"/>
              <a:gd name="csX7" fmla="*/ 1212494 w 2331720"/>
              <a:gd name="csY7" fmla="*/ 27432 h 27432"/>
              <a:gd name="csX8" fmla="*/ 676199 w 2331720"/>
              <a:gd name="csY8" fmla="*/ 27432 h 27432"/>
              <a:gd name="csX9" fmla="*/ 0 w 2331720"/>
              <a:gd name="csY9" fmla="*/ 27432 h 27432"/>
              <a:gd name="csX10" fmla="*/ 0 w 2331720"/>
              <a:gd name="csY10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31720" h="27432" fill="none" extrusionOk="0">
                <a:moveTo>
                  <a:pt x="0" y="0"/>
                </a:moveTo>
                <a:cubicBezTo>
                  <a:pt x="193316" y="-14286"/>
                  <a:pt x="386509" y="-1125"/>
                  <a:pt x="559613" y="0"/>
                </a:cubicBezTo>
                <a:cubicBezTo>
                  <a:pt x="732717" y="1125"/>
                  <a:pt x="909882" y="-9285"/>
                  <a:pt x="1142543" y="0"/>
                </a:cubicBezTo>
                <a:cubicBezTo>
                  <a:pt x="1375204" y="9285"/>
                  <a:pt x="1490929" y="16422"/>
                  <a:pt x="1725473" y="0"/>
                </a:cubicBezTo>
                <a:cubicBezTo>
                  <a:pt x="1960017" y="-16422"/>
                  <a:pt x="2090698" y="-22558"/>
                  <a:pt x="2331720" y="0"/>
                </a:cubicBezTo>
                <a:cubicBezTo>
                  <a:pt x="2332023" y="11145"/>
                  <a:pt x="2331293" y="14758"/>
                  <a:pt x="2331720" y="27432"/>
                </a:cubicBezTo>
                <a:cubicBezTo>
                  <a:pt x="2105542" y="52313"/>
                  <a:pt x="2039251" y="32774"/>
                  <a:pt x="1748790" y="27432"/>
                </a:cubicBezTo>
                <a:cubicBezTo>
                  <a:pt x="1458329" y="22091"/>
                  <a:pt x="1436072" y="17457"/>
                  <a:pt x="1212494" y="27432"/>
                </a:cubicBezTo>
                <a:cubicBezTo>
                  <a:pt x="988916" y="37407"/>
                  <a:pt x="936768" y="34014"/>
                  <a:pt x="676199" y="27432"/>
                </a:cubicBezTo>
                <a:cubicBezTo>
                  <a:pt x="415630" y="20850"/>
                  <a:pt x="187181" y="2482"/>
                  <a:pt x="0" y="27432"/>
                </a:cubicBezTo>
                <a:cubicBezTo>
                  <a:pt x="-1145" y="17399"/>
                  <a:pt x="-496" y="9484"/>
                  <a:pt x="0" y="0"/>
                </a:cubicBezTo>
                <a:close/>
              </a:path>
              <a:path w="2331720" h="27432" stroke="0" extrusionOk="0">
                <a:moveTo>
                  <a:pt x="0" y="0"/>
                </a:moveTo>
                <a:cubicBezTo>
                  <a:pt x="139991" y="7893"/>
                  <a:pt x="383267" y="9775"/>
                  <a:pt x="559613" y="0"/>
                </a:cubicBezTo>
                <a:cubicBezTo>
                  <a:pt x="735959" y="-9775"/>
                  <a:pt x="830019" y="19030"/>
                  <a:pt x="1072591" y="0"/>
                </a:cubicBezTo>
                <a:cubicBezTo>
                  <a:pt x="1315163" y="-19030"/>
                  <a:pt x="1496242" y="-320"/>
                  <a:pt x="1702156" y="0"/>
                </a:cubicBezTo>
                <a:cubicBezTo>
                  <a:pt x="1908071" y="320"/>
                  <a:pt x="2097549" y="18703"/>
                  <a:pt x="2331720" y="0"/>
                </a:cubicBezTo>
                <a:cubicBezTo>
                  <a:pt x="2332591" y="6699"/>
                  <a:pt x="2332407" y="13731"/>
                  <a:pt x="2331720" y="27432"/>
                </a:cubicBezTo>
                <a:cubicBezTo>
                  <a:pt x="2093003" y="17823"/>
                  <a:pt x="1999036" y="42677"/>
                  <a:pt x="1795424" y="27432"/>
                </a:cubicBezTo>
                <a:cubicBezTo>
                  <a:pt x="1591812" y="12187"/>
                  <a:pt x="1414520" y="21492"/>
                  <a:pt x="1259129" y="27432"/>
                </a:cubicBezTo>
                <a:cubicBezTo>
                  <a:pt x="1103738" y="33372"/>
                  <a:pt x="912643" y="24838"/>
                  <a:pt x="629564" y="27432"/>
                </a:cubicBezTo>
                <a:cubicBezTo>
                  <a:pt x="346485" y="30026"/>
                  <a:pt x="198767" y="35305"/>
                  <a:pt x="0" y="27432"/>
                </a:cubicBezTo>
                <a:cubicBezTo>
                  <a:pt x="-806" y="19304"/>
                  <a:pt x="1360" y="903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674373-64D2-7D55-6992-D74C3BCE632E}"/>
              </a:ext>
            </a:extLst>
          </p:cNvPr>
          <p:cNvSpPr txBox="1"/>
          <p:nvPr/>
        </p:nvSpPr>
        <p:spPr>
          <a:xfrm>
            <a:off x="7900022" y="679323"/>
            <a:ext cx="10312906" cy="3160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marR="0" lvl="0" indent="-22860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0" u="none" strike="noStrike" dirty="0" err="1">
                <a:solidFill>
                  <a:srgbClr val="0000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Portaria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MGI nº 3.410/2026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: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Instituiu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oficialmente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a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Comissão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Interna de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Saúde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e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Segurança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do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Trabalho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do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Servidor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Público (CISSP)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.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Inspirada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nas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antigas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CIPAs da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iniciativa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privada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, a CISSP agora é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obrigatória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em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todos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os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órgãos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federais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vinculados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ao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Sistema de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Pessoal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Civil da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Administração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Federal (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Sipec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),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garantindo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a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participação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direta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dos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servidores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na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identificação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de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riscos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ambientais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e de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saúde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laborais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.</a:t>
            </a:r>
          </a:p>
          <a:p>
            <a:pPr marL="342900" marR="0" lvl="0" indent="-228600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0" u="none" strike="noStrike" dirty="0" err="1">
                <a:solidFill>
                  <a:srgbClr val="0000FF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Portaria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MGI nº 6.143/2025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: Criou o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Comitê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de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Atenção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à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Saúde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e à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Segurança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do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Trabalho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do </a:t>
            </a:r>
            <a:r>
              <a:rPr lang="en-US" sz="2000" b="1" u="none" strike="noStrike" dirty="0" err="1">
                <a:solidFill>
                  <a:srgbClr val="005221"/>
                </a:solidFill>
                <a:effectLst/>
              </a:rPr>
              <a:t>Servidor</a:t>
            </a:r>
            <a:r>
              <a:rPr lang="en-US" sz="2000" b="1" u="none" strike="noStrike" dirty="0">
                <a:solidFill>
                  <a:srgbClr val="005221"/>
                </a:solidFill>
                <a:effectLst/>
              </a:rPr>
              <a:t> Público Federal (CASST)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. De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caráter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consultivo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e interministerial, o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comitê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apoia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de forma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direta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a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governança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de SST e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propõe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melhorias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institucionais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 </a:t>
            </a:r>
            <a:r>
              <a:rPr lang="en-US" sz="2000" b="0" u="none" strike="noStrike" dirty="0" err="1">
                <a:solidFill>
                  <a:srgbClr val="005221"/>
                </a:solidFill>
                <a:effectLst/>
              </a:rPr>
              <a:t>permanentes</a:t>
            </a:r>
            <a:r>
              <a:rPr lang="en-US" sz="2000" b="0" u="none" strike="noStrike" dirty="0">
                <a:solidFill>
                  <a:srgbClr val="005221"/>
                </a:solidFill>
                <a:effectLst/>
              </a:rPr>
              <a:t>.</a:t>
            </a:r>
          </a:p>
        </p:txBody>
      </p:sp>
      <p:pic>
        <p:nvPicPr>
          <p:cNvPr id="3074" name="Picture 2" descr="Servidores Publicos">
            <a:extLst>
              <a:ext uri="{FF2B5EF4-FFF2-40B4-BE49-F238E27FC236}">
                <a16:creationId xmlns:a16="http://schemas.microsoft.com/office/drawing/2014/main" id="{10C330AB-6A95-65F5-F09B-688E7A785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94178" y="5905500"/>
            <a:ext cx="428037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451D9B7-F502-7F7E-BCB0-D4AA39D692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4381500"/>
            <a:ext cx="8839200" cy="529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2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4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-7374" y="51072"/>
            <a:ext cx="18212848" cy="10271570"/>
            <a:chOff x="407816" y="-1676400"/>
            <a:chExt cx="24283797" cy="13695427"/>
          </a:xfrm>
        </p:grpSpPr>
        <p:sp>
          <p:nvSpPr>
            <p:cNvPr id="5" name="Freeform 5" descr="Businessman using digital x-ray human body scan interface 3D rendering"/>
            <p:cNvSpPr/>
            <p:nvPr/>
          </p:nvSpPr>
          <p:spPr>
            <a:xfrm>
              <a:off x="407816" y="-1676400"/>
              <a:ext cx="24283797" cy="13695427"/>
            </a:xfrm>
            <a:custGeom>
              <a:avLst/>
              <a:gdLst/>
              <a:ahLst/>
              <a:cxnLst/>
              <a:rect l="l" t="t" r="r" b="b"/>
              <a:pathLst>
                <a:path w="24283797" h="13695426">
                  <a:moveTo>
                    <a:pt x="0" y="0"/>
                  </a:moveTo>
                  <a:lnTo>
                    <a:pt x="24283797" y="0"/>
                  </a:lnTo>
                  <a:lnTo>
                    <a:pt x="24283797" y="13695426"/>
                  </a:lnTo>
                  <a:lnTo>
                    <a:pt x="0" y="13695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000"/>
              </a:blip>
              <a:stretch>
                <a:fillRect r="-386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65088" y="1028700"/>
            <a:ext cx="15134445" cy="1329831"/>
            <a:chOff x="0" y="0"/>
            <a:chExt cx="20179260" cy="177310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79260" cy="1773108"/>
            </a:xfrm>
            <a:custGeom>
              <a:avLst/>
              <a:gdLst/>
              <a:ahLst/>
              <a:cxnLst/>
              <a:rect l="l" t="t" r="r" b="b"/>
              <a:pathLst>
                <a:path w="20179260" h="1773108">
                  <a:moveTo>
                    <a:pt x="0" y="0"/>
                  </a:moveTo>
                  <a:lnTo>
                    <a:pt x="20179260" y="0"/>
                  </a:lnTo>
                  <a:lnTo>
                    <a:pt x="20179260" y="1773108"/>
                  </a:lnTo>
                  <a:lnTo>
                    <a:pt x="0" y="177310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20179260" cy="176358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 b="1">
                  <a:solidFill>
                    <a:srgbClr val="274E1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Organização Mundial da Saúde - 2019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48725" y="3663717"/>
            <a:ext cx="15590550" cy="5836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2503" lvl="1" indent="-411251" algn="l">
              <a:lnSpc>
                <a:spcPts val="3888"/>
              </a:lnSpc>
              <a:buFont typeface="Arial"/>
              <a:buChar char="•"/>
            </a:pP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264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milhões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pessoas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sofrem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depressão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ansiedade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no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trabalho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, o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que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causa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uma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perda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de US$ 1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trilhão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/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ano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por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redução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de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produtividade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na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economia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mundial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; </a:t>
            </a: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rgbClr val="274E13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rgbClr val="274E13"/>
              </a:solidFill>
              <a:latin typeface="Tahoma"/>
              <a:ea typeface="Tahoma"/>
              <a:cs typeface="Tahoma"/>
              <a:sym typeface="Tahoma"/>
            </a:endParaRPr>
          </a:p>
          <a:p>
            <a:pPr algn="l">
              <a:lnSpc>
                <a:spcPts val="3888"/>
              </a:lnSpc>
            </a:pPr>
            <a:endParaRPr lang="en-US" sz="3600" dirty="0">
              <a:solidFill>
                <a:srgbClr val="274E13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822960" lvl="1" indent="-411480" algn="just">
              <a:lnSpc>
                <a:spcPts val="3888"/>
              </a:lnSpc>
              <a:buFont typeface="Arial"/>
              <a:buChar char="•"/>
            </a:pP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para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cada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b="1" dirty="0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US$ 1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investido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em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ações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que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promovem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melhorias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na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saúde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e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bem-estar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mental dos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colaboradores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, </a:t>
            </a:r>
            <a:r>
              <a:rPr lang="en-US" sz="3600" b="1" dirty="0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US$ 4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são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percebidos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em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ganhos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com o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aumento</a:t>
            </a:r>
            <a:r>
              <a:rPr lang="en-US" sz="3600" dirty="0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 da </a:t>
            </a:r>
            <a:r>
              <a:rPr lang="en-US" sz="3600" dirty="0" err="1">
                <a:solidFill>
                  <a:srgbClr val="274E13"/>
                </a:solidFill>
                <a:latin typeface="Tahoma"/>
                <a:ea typeface="Tahoma"/>
                <a:cs typeface="Tahoma"/>
                <a:sym typeface="Tahoma"/>
              </a:rPr>
              <a:t>produtividade</a:t>
            </a:r>
            <a:endParaRPr lang="en-US" sz="3600" dirty="0">
              <a:solidFill>
                <a:srgbClr val="274E13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822960" lvl="1" indent="-411480" algn="just">
              <a:lnSpc>
                <a:spcPts val="3888"/>
              </a:lnSpc>
            </a:pPr>
            <a:endParaRPr lang="en-US" sz="3600" dirty="0">
              <a:solidFill>
                <a:srgbClr val="274E13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822960" lvl="1" indent="-411480" algn="just">
              <a:lnSpc>
                <a:spcPts val="3888"/>
              </a:lnSpc>
            </a:pPr>
            <a:endParaRPr lang="en-US" sz="3600" dirty="0">
              <a:solidFill>
                <a:srgbClr val="274E13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822960" lvl="1" indent="-411480" algn="just">
              <a:lnSpc>
                <a:spcPts val="3888"/>
              </a:lnSpc>
            </a:pPr>
            <a:r>
              <a:rPr lang="en-US" sz="3600" b="1" dirty="0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	</a:t>
            </a:r>
            <a:r>
              <a:rPr lang="en-US" sz="3600" b="1" dirty="0" err="1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efetividade</a:t>
            </a:r>
            <a:r>
              <a:rPr lang="en-US" sz="3600" b="1" dirty="0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 do </a:t>
            </a:r>
            <a:r>
              <a:rPr lang="en-US" sz="3600" b="1" dirty="0" err="1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princípio</a:t>
            </a:r>
            <a:r>
              <a:rPr lang="en-US" sz="3600" b="1" dirty="0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 da </a:t>
            </a:r>
            <a:r>
              <a:rPr lang="en-US" sz="3600" b="1" dirty="0" err="1">
                <a:solidFill>
                  <a:srgbClr val="274E13"/>
                </a:solidFill>
                <a:latin typeface="Tahoma Bold"/>
                <a:ea typeface="Tahoma Bold"/>
                <a:cs typeface="Tahoma Bold"/>
                <a:sym typeface="Tahoma Bold"/>
              </a:rPr>
              <a:t>prevenção</a:t>
            </a:r>
            <a:endParaRPr lang="en-US" sz="3600" b="1" dirty="0">
              <a:solidFill>
                <a:srgbClr val="274E13"/>
              </a:solidFill>
              <a:latin typeface="Tahoma Bold"/>
              <a:ea typeface="Tahoma Bold"/>
              <a:cs typeface="Tahoma Bold"/>
              <a:sym typeface="Tahoma 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4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28700"/>
            <a:ext cx="12328989" cy="8229600"/>
          </a:xfrm>
          <a:custGeom>
            <a:avLst/>
            <a:gdLst/>
            <a:ahLst/>
            <a:cxnLst/>
            <a:rect l="l" t="t" r="r" b="b"/>
            <a:pathLst>
              <a:path w="12328989" h="8229600">
                <a:moveTo>
                  <a:pt x="0" y="0"/>
                </a:moveTo>
                <a:lnTo>
                  <a:pt x="12328989" y="0"/>
                </a:lnTo>
                <a:lnTo>
                  <a:pt x="1232898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889356" y="1028700"/>
            <a:ext cx="12398644" cy="8229600"/>
          </a:xfrm>
          <a:custGeom>
            <a:avLst/>
            <a:gdLst/>
            <a:ahLst/>
            <a:cxnLst/>
            <a:rect l="l" t="t" r="r" b="b"/>
            <a:pathLst>
              <a:path w="12398644" h="8229600">
                <a:moveTo>
                  <a:pt x="0" y="0"/>
                </a:moveTo>
                <a:lnTo>
                  <a:pt x="12398644" y="0"/>
                </a:lnTo>
                <a:lnTo>
                  <a:pt x="123986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0887" y="6972300"/>
            <a:ext cx="17786226" cy="266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7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No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jogo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“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sujo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” do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assédio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,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pessoas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são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apontadas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como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bode-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expiatórios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,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responsáveis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pelas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situações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enquanto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o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sistema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sequer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é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considerado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e segue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destruindo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suas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próprias</a:t>
            </a:r>
            <a:r>
              <a:rPr lang="en-US" sz="4000" b="1" dirty="0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 bases de </a:t>
            </a:r>
            <a:r>
              <a:rPr lang="en-US" sz="4000" b="1" dirty="0" err="1">
                <a:solidFill>
                  <a:schemeClr val="accent3">
                    <a:lumMod val="50000"/>
                  </a:schemeClr>
                </a:solidFill>
                <a:latin typeface="Arimo Bold"/>
                <a:ea typeface="Arimo Bold"/>
                <a:cs typeface="Arimo Bold"/>
                <a:sym typeface="Arimo Bold"/>
              </a:rPr>
              <a:t>sustentação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4572000" y="419100"/>
            <a:ext cx="9829800" cy="5842259"/>
          </a:xfrm>
          <a:custGeom>
            <a:avLst/>
            <a:gdLst/>
            <a:ahLst/>
            <a:cxnLst/>
            <a:rect l="l" t="t" r="r" b="b"/>
            <a:pathLst>
              <a:path w="12422038" h="8229600">
                <a:moveTo>
                  <a:pt x="0" y="0"/>
                </a:moveTo>
                <a:lnTo>
                  <a:pt x="12422038" y="0"/>
                </a:lnTo>
                <a:lnTo>
                  <a:pt x="124220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>
          <a:extLst>
            <a:ext uri="{FF2B5EF4-FFF2-40B4-BE49-F238E27FC236}">
              <a16:creationId xmlns:a16="http://schemas.microsoft.com/office/drawing/2014/main" id="{1B07D342-88A7-8770-7E90-5011B3E25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5AF0FC5-06C9-D16B-2BC6-18FEB014F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01" y="579864"/>
            <a:ext cx="11039006" cy="42793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0F88382-4504-AD1E-BE3B-84AA61BAE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7156" y="4094177"/>
            <a:ext cx="6203218" cy="266723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7306997-8935-3B6D-D7DE-C17ADBEC365F}"/>
              </a:ext>
            </a:extLst>
          </p:cNvPr>
          <p:cNvSpPr txBox="1"/>
          <p:nvPr/>
        </p:nvSpPr>
        <p:spPr>
          <a:xfrm>
            <a:off x="1219200" y="8629918"/>
            <a:ext cx="155331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fontAlgn="ctr">
              <a:buNone/>
            </a:pPr>
            <a:r>
              <a:rPr lang="pt-BR" sz="3200" dirty="0"/>
              <a:t>Estudo publicado na </a:t>
            </a:r>
            <a:r>
              <a:rPr lang="pt-BR" sz="3200" i="1" dirty="0"/>
              <a:t>Ciência &amp; Saúde Coletiva</a:t>
            </a:r>
            <a:r>
              <a:rPr lang="pt-BR" sz="3200" dirty="0"/>
              <a:t> analisando dados de trabalhadores no Brasil aponta uma média de </a:t>
            </a:r>
            <a:r>
              <a:rPr lang="pt-BR" sz="3200" b="1" dirty="0"/>
              <a:t>27,3 suicídios de trabalhadores por dia</a:t>
            </a:r>
            <a:r>
              <a:rPr lang="pt-BR" sz="3200" dirty="0"/>
              <a:t> no país.</a:t>
            </a:r>
          </a:p>
        </p:txBody>
      </p:sp>
    </p:spTree>
    <p:extLst>
      <p:ext uri="{BB962C8B-B14F-4D97-AF65-F5344CB8AC3E}">
        <p14:creationId xmlns:p14="http://schemas.microsoft.com/office/powerpoint/2010/main" val="2695962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8283427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CD9F817B-1643-D14C-922F-F58891C772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55020" y="952500"/>
            <a:ext cx="9003165" cy="8248651"/>
          </a:xfrm>
          <a:prstGeom prst="rect">
            <a:avLst/>
          </a:prstGeom>
        </p:spPr>
        <p:txBody>
          <a:bodyPr spcFirstLastPara="1" vert="horz" lIns="182850" tIns="182850" rIns="182850" bIns="182850" rtlCol="0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None/>
            </a:pPr>
            <a:endParaRPr lang="pt-BR" sz="2000" dirty="0">
              <a:solidFill>
                <a:srgbClr val="005221"/>
              </a:solidFill>
            </a:endParaRP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Dores no corpo e de cabeça, distúrbios digestivos, alterações de sono, tristeza e perda de autoconfiança;</a:t>
            </a: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Pessoas relatam que vão trabalhar mesmo com recomendação médica de afastamento e sob uso de medicação psiquiátrica inicial; </a:t>
            </a: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A violência de gênero e o assédio no trabalho atinge as mulheres de forma diferente, com sua exclusão dos cargos de liderança; </a:t>
            </a: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Chefias majoritariamente masculinas e brancas. O comportamento masculino é por natureza competitivo e violento; </a:t>
            </a: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Alcoolismo, uso de drogas – majoritariamente por homens e mortes por doenças preveníveis ; </a:t>
            </a: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Plataforma </a:t>
            </a:r>
            <a:r>
              <a:rPr lang="pt-BR" sz="2000" dirty="0" err="1">
                <a:solidFill>
                  <a:srgbClr val="005221"/>
                </a:solidFill>
              </a:rPr>
              <a:t>SmartLab</a:t>
            </a:r>
            <a:r>
              <a:rPr lang="pt-BR" sz="2000" dirty="0">
                <a:solidFill>
                  <a:srgbClr val="005221"/>
                </a:solidFill>
              </a:rPr>
              <a:t> - A administração pública ocupa o 1º lugar entre os segmentos econômicos que mais geraram pedidos de afastamento por transtornos mentais causados pelo trabalho;</a:t>
            </a: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O MGI está buscando consolidar esses dados sobre transtornos mentais e afastamentos; </a:t>
            </a:r>
          </a:p>
          <a:p>
            <a:pPr fontAlgn="ctr">
              <a:lnSpc>
                <a:spcPct val="105000"/>
              </a:lnSpc>
            </a:pPr>
            <a:endParaRPr lang="pt-BR" sz="2000" dirty="0">
              <a:solidFill>
                <a:srgbClr val="005221"/>
              </a:solidFill>
            </a:endParaRPr>
          </a:p>
          <a:p>
            <a:pPr fontAlgn="ctr">
              <a:lnSpc>
                <a:spcPct val="105000"/>
              </a:lnSpc>
            </a:pPr>
            <a:r>
              <a:rPr lang="pt-BR" sz="2000" dirty="0">
                <a:solidFill>
                  <a:srgbClr val="005221"/>
                </a:solidFill>
              </a:rPr>
              <a:t>Doenças cardíacas, AVC e transtornos mentais, incluindo o suicídio.</a:t>
            </a:r>
          </a:p>
          <a:p>
            <a:pPr marL="114300" indent="0" fontAlgn="ctr">
              <a:lnSpc>
                <a:spcPct val="105000"/>
              </a:lnSpc>
              <a:buNone/>
            </a:pPr>
            <a:endParaRPr lang="pt-BR" sz="2000" dirty="0">
              <a:solidFill>
                <a:srgbClr val="005221"/>
              </a:solidFill>
            </a:endParaRPr>
          </a:p>
          <a:p>
            <a:pPr marL="114300" indent="0" fontAlgn="ctr">
              <a:lnSpc>
                <a:spcPct val="105000"/>
              </a:lnSpc>
              <a:buNone/>
            </a:pPr>
            <a:endParaRPr lang="pt-BR" sz="2000" dirty="0">
              <a:solidFill>
                <a:srgbClr val="005221"/>
              </a:solidFill>
            </a:endParaRPr>
          </a:p>
          <a:p>
            <a:pPr marL="114300" indent="0" fontAlgn="ctr">
              <a:lnSpc>
                <a:spcPct val="105000"/>
              </a:lnSpc>
              <a:buNone/>
            </a:pPr>
            <a:r>
              <a:rPr lang="pt-BR" sz="2000" b="1" dirty="0">
                <a:solidFill>
                  <a:srgbClr val="005221"/>
                </a:solidFill>
              </a:rPr>
              <a:t>Atualização Normativa (Portaria GM/MS nº 2.309):</a:t>
            </a:r>
            <a:r>
              <a:rPr lang="pt-BR" sz="2000" dirty="0">
                <a:solidFill>
                  <a:srgbClr val="005221"/>
                </a:solidFill>
              </a:rPr>
              <a:t> A Lista de Doenças Relacionadas ao Trabalho (LDRT) do Ministério da Saúde reconhece oficialmente as </a:t>
            </a:r>
            <a:r>
              <a:rPr lang="pt-BR" sz="2000" i="1" dirty="0">
                <a:solidFill>
                  <a:srgbClr val="005221"/>
                </a:solidFill>
              </a:rPr>
              <a:t>lesões autoprovocadas intencionalmente</a:t>
            </a:r>
            <a:r>
              <a:rPr lang="pt-BR" sz="2000" dirty="0">
                <a:solidFill>
                  <a:srgbClr val="005221"/>
                </a:solidFill>
              </a:rPr>
              <a:t> (incluindo o suicídio) e os fatores psicossociais/gestão do trabalho como condições de risco ocupacional.</a:t>
            </a:r>
          </a:p>
          <a:p>
            <a:pPr>
              <a:lnSpc>
                <a:spcPct val="105000"/>
              </a:lnSpc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5221"/>
              </a:solidFill>
              <a:latin typeface="Google Sans Text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5A36B0D-153B-8C79-89BA-6C1BC8DB4F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46" r="2" b="4048"/>
          <a:stretch>
            <a:fillRect/>
          </a:stretch>
        </p:blipFill>
        <p:spPr>
          <a:xfrm>
            <a:off x="10799160" y="10"/>
            <a:ext cx="7488840" cy="10286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59684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4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865088" y="9265462"/>
            <a:ext cx="3567788" cy="991050"/>
            <a:chOff x="0" y="0"/>
            <a:chExt cx="4757050" cy="132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57039" cy="1321435"/>
            </a:xfrm>
            <a:custGeom>
              <a:avLst/>
              <a:gdLst/>
              <a:ahLst/>
              <a:cxnLst/>
              <a:rect l="l" t="t" r="r" b="b"/>
              <a:pathLst>
                <a:path w="4757039" h="1321435">
                  <a:moveTo>
                    <a:pt x="0" y="0"/>
                  </a:moveTo>
                  <a:lnTo>
                    <a:pt x="4757039" y="0"/>
                  </a:lnTo>
                  <a:lnTo>
                    <a:pt x="4757039" y="1321435"/>
                  </a:lnTo>
                  <a:lnTo>
                    <a:pt x="0" y="1321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50906" y="3254739"/>
            <a:ext cx="8068301" cy="4416746"/>
            <a:chOff x="0" y="0"/>
            <a:chExt cx="10757734" cy="58889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57789" cy="5889057"/>
            </a:xfrm>
            <a:custGeom>
              <a:avLst/>
              <a:gdLst/>
              <a:ahLst/>
              <a:cxnLst/>
              <a:rect l="l" t="t" r="r" b="b"/>
              <a:pathLst>
                <a:path w="10757789" h="5889057">
                  <a:moveTo>
                    <a:pt x="0" y="0"/>
                  </a:moveTo>
                  <a:lnTo>
                    <a:pt x="10757789" y="0"/>
                  </a:lnTo>
                  <a:lnTo>
                    <a:pt x="10757789" y="5889057"/>
                  </a:lnTo>
                  <a:lnTo>
                    <a:pt x="0" y="58890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10757734" cy="584137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887"/>
                </a:lnSpc>
              </a:pPr>
              <a:endParaRPr lang="en-US" sz="3599" dirty="0">
                <a:solidFill>
                  <a:srgbClr val="1B3F7A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algn="l">
                <a:lnSpc>
                  <a:spcPts val="3887"/>
                </a:lnSpc>
              </a:pP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promover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b="1" dirty="0" err="1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acolhimento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,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escuta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ativa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,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orientação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jurídica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especializada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e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acompanhamento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das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pessoas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afetadas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por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assédio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e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discriminação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para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mitigar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dirty="0" err="1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os</a:t>
              </a:r>
              <a:r>
                <a:rPr lang="en-US" sz="3599" dirty="0">
                  <a:solidFill>
                    <a:srgbClr val="1B3F7A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r>
                <a:rPr lang="en-US" sz="3599" b="1" dirty="0" err="1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riscos</a:t>
              </a:r>
              <a:r>
                <a:rPr lang="en-US" sz="3599" b="1" dirty="0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 </a:t>
              </a:r>
              <a:r>
                <a:rPr lang="en-US" sz="3599" b="1" dirty="0" err="1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psicossociais</a:t>
              </a:r>
              <a:r>
                <a:rPr lang="en-US" sz="3599" b="1" dirty="0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 da </a:t>
              </a:r>
              <a:r>
                <a:rPr lang="en-US" sz="3599" b="1" dirty="0" err="1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violência</a:t>
              </a:r>
              <a:r>
                <a:rPr lang="en-US" sz="3599" b="1" dirty="0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 no </a:t>
              </a:r>
              <a:r>
                <a:rPr lang="en-US" sz="3599" b="1" dirty="0" err="1">
                  <a:solidFill>
                    <a:srgbClr val="1B3F7A"/>
                  </a:solidFill>
                  <a:latin typeface="Tahoma Bold"/>
                  <a:ea typeface="Tahoma Bold"/>
                  <a:cs typeface="Tahoma Bold"/>
                  <a:sym typeface="Tahoma Bold"/>
                </a:rPr>
                <a:t>trabalho</a:t>
              </a:r>
              <a:endParaRPr lang="en-US" sz="3599" b="1" dirty="0">
                <a:solidFill>
                  <a:srgbClr val="1B3F7A"/>
                </a:solidFill>
                <a:latin typeface="Tahoma Bold"/>
                <a:ea typeface="Tahoma Bold"/>
                <a:cs typeface="Tahoma Bold"/>
                <a:sym typeface="Tahoma Bold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>
          <a:extLst>
            <a:ext uri="{FF2B5EF4-FFF2-40B4-BE49-F238E27FC236}">
              <a16:creationId xmlns:a16="http://schemas.microsoft.com/office/drawing/2014/main" id="{8E36C7D2-07F8-7A12-F0B3-65F77192F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2">
            <a:extLst>
              <a:ext uri="{FF2B5EF4-FFF2-40B4-BE49-F238E27FC236}">
                <a16:creationId xmlns:a16="http://schemas.microsoft.com/office/drawing/2014/main" id="{B902C98F-0CE9-9350-A2C0-74792AF59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708" y="799197"/>
            <a:ext cx="17292892" cy="8716510"/>
          </a:xfrm>
        </p:spPr>
        <p:txBody>
          <a:bodyPr>
            <a:normAutofit fontScale="92500" lnSpcReduction="10000"/>
          </a:bodyPr>
          <a:lstStyle/>
          <a:p>
            <a:r>
              <a:rPr lang="pt-BR" sz="2800" b="1" dirty="0">
                <a:solidFill>
                  <a:srgbClr val="135F4F"/>
                </a:solidFill>
                <a:latin typeface="Poppins Bold"/>
                <a:cs typeface="Poppins Bold"/>
              </a:rPr>
              <a:t>O desconhecimento é o princípio de muitas dores – conscientização, diálogo e atuação em rede para priorizar, proteger vidas e formar a nova concepção de serviço público humanizado;</a:t>
            </a:r>
          </a:p>
          <a:p>
            <a:pPr marL="228600" indent="0">
              <a:buNone/>
            </a:pPr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r>
              <a:rPr lang="pt-BR" sz="2800" b="1" dirty="0">
                <a:solidFill>
                  <a:srgbClr val="135F4F"/>
                </a:solidFill>
                <a:latin typeface="Poppins Bold"/>
                <a:cs typeface="Poppins Bold"/>
              </a:rPr>
              <a:t>Caminho revolucionário e de resistência -  Se um risco psicossocial é identificado,  medidas de controle imediato devem ser tomadas. Como fazer? Fazendo</a:t>
            </a:r>
          </a:p>
          <a:p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Mitigar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riscos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ocupacionais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é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parte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da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efetividade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democrática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e de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direitos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humanos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.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Ações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atentas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aos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riscos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psicossociais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aos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indicadores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saúde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impulsionarão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avanços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inquestionáveis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. </a:t>
            </a:r>
          </a:p>
          <a:p>
            <a:endParaRPr lang="en-US" sz="2800" b="1" dirty="0">
              <a:solidFill>
                <a:srgbClr val="135F4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r>
              <a:rPr lang="pt-BR" sz="2800" b="1" dirty="0">
                <a:solidFill>
                  <a:srgbClr val="135F4F"/>
                </a:solidFill>
                <a:latin typeface="Poppins Bold"/>
                <a:cs typeface="Poppins Bold"/>
              </a:rPr>
              <a:t>Eficiência e Moralidade Administrativa - Estado como modelo – não pode exigir das empresas o que ele não está cumprindo. Saúde mental não pode ser epidemia. É política de Estado</a:t>
            </a:r>
          </a:p>
          <a:p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r>
              <a:rPr lang="pt-BR" sz="2800" b="1" dirty="0">
                <a:solidFill>
                  <a:srgbClr val="135F4F"/>
                </a:solidFill>
                <a:latin typeface="Poppins Bold"/>
                <a:cs typeface="Poppins Bold"/>
              </a:rPr>
              <a:t>Um órgão público que não gerencia riscos psicossociais não terá condições de trabalho seguras para tratar dos problemas e riscos do país,  muito menos lidar com os riscos globais de nosso tempo;</a:t>
            </a:r>
          </a:p>
          <a:p>
            <a:pPr marL="228600" indent="0">
              <a:buNone/>
            </a:pPr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As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entidades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sindicais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devem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enfrentar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governança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, a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gestão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dos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processos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para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que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o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tratamento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não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seja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dado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somente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no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nível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individual mas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na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proteção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 da </a:t>
            </a:r>
            <a:r>
              <a:rPr lang="en-US" sz="2800" b="1" dirty="0" err="1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coletividade</a:t>
            </a:r>
            <a:r>
              <a:rPr lang="en-US" sz="2800" b="1" dirty="0">
                <a:solidFill>
                  <a:srgbClr val="135F4F"/>
                </a:solidFill>
                <a:latin typeface="Poppins Bold"/>
                <a:ea typeface="Poppins Bold"/>
                <a:cs typeface="Poppins Bold"/>
                <a:sym typeface="Poppins Bold"/>
              </a:rPr>
              <a:t>; </a:t>
            </a:r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pPr marL="228600" indent="0">
              <a:buNone/>
            </a:pPr>
            <a:endParaRPr lang="pt-BR" sz="2800" dirty="0">
              <a:solidFill>
                <a:srgbClr val="26154C"/>
              </a:solidFill>
            </a:endParaRPr>
          </a:p>
          <a:p>
            <a:r>
              <a:rPr lang="pt-BR" sz="2800" b="1" dirty="0">
                <a:solidFill>
                  <a:srgbClr val="135F4F"/>
                </a:solidFill>
                <a:latin typeface="Poppins Bold"/>
                <a:cs typeface="Poppins Bold"/>
              </a:rPr>
              <a:t>O enfrentar, prevenir e cuidar é obrigação sindical porque defender a categoria também é priorizar segurança, saúde e não “amarelar” com o assédio e a discriminação;</a:t>
            </a:r>
          </a:p>
          <a:p>
            <a:pPr marL="228600" indent="0">
              <a:buNone/>
            </a:pPr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endParaRPr lang="pt-BR" sz="2800" b="1" dirty="0">
              <a:solidFill>
                <a:srgbClr val="135F4F"/>
              </a:solidFill>
              <a:latin typeface="Poppins Bold"/>
              <a:cs typeface="Poppins Bold"/>
            </a:endParaRPr>
          </a:p>
          <a:p>
            <a:endParaRPr lang="en-US" sz="2800" b="1" dirty="0">
              <a:solidFill>
                <a:srgbClr val="135F4F"/>
              </a:solidFill>
              <a:latin typeface="Poppins Bold"/>
              <a:cs typeface="Poppins Bold"/>
              <a:sym typeface="Poppins Bold"/>
            </a:endParaRPr>
          </a:p>
          <a:p>
            <a:endParaRPr lang="pt-BR" sz="2800" dirty="0">
              <a:solidFill>
                <a:srgbClr val="26154C"/>
              </a:solidFill>
            </a:endParaRPr>
          </a:p>
          <a:p>
            <a:endParaRPr lang="pt-BR" sz="2800" dirty="0">
              <a:solidFill>
                <a:srgbClr val="26154C"/>
              </a:solidFill>
            </a:endParaRPr>
          </a:p>
          <a:p>
            <a:endParaRPr lang="pt-BR" sz="2800" dirty="0">
              <a:solidFill>
                <a:srgbClr val="26154C"/>
              </a:solidFill>
            </a:endParaRPr>
          </a:p>
          <a:p>
            <a:pPr marL="228600" indent="0">
              <a:buNone/>
            </a:pPr>
            <a:endParaRPr lang="pt-BR" sz="2800" dirty="0">
              <a:solidFill>
                <a:srgbClr val="26154C"/>
              </a:solidFill>
            </a:endParaRPr>
          </a:p>
          <a:p>
            <a:pPr marL="228600" indent="0">
              <a:buNone/>
            </a:pPr>
            <a:endParaRPr lang="pt-BR" sz="2800" dirty="0">
              <a:solidFill>
                <a:srgbClr val="2615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239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4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834" y="1257300"/>
            <a:ext cx="5029317" cy="5029317"/>
          </a:xfrm>
          <a:custGeom>
            <a:avLst/>
            <a:gdLst/>
            <a:ahLst/>
            <a:cxnLst/>
            <a:rect l="l" t="t" r="r" b="b"/>
            <a:pathLst>
              <a:path w="5029317" h="5029317">
                <a:moveTo>
                  <a:pt x="0" y="0"/>
                </a:moveTo>
                <a:lnTo>
                  <a:pt x="5029316" y="0"/>
                </a:lnTo>
                <a:lnTo>
                  <a:pt x="5029316" y="5029317"/>
                </a:lnTo>
                <a:lnTo>
                  <a:pt x="0" y="5029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2633334" y="4385489"/>
            <a:ext cx="4182299" cy="5222672"/>
          </a:xfrm>
          <a:custGeom>
            <a:avLst/>
            <a:gdLst/>
            <a:ahLst/>
            <a:cxnLst/>
            <a:rect l="l" t="t" r="r" b="b"/>
            <a:pathLst>
              <a:path w="4182299" h="5222672">
                <a:moveTo>
                  <a:pt x="0" y="0"/>
                </a:moveTo>
                <a:lnTo>
                  <a:pt x="4182299" y="0"/>
                </a:lnTo>
                <a:lnTo>
                  <a:pt x="4182299" y="5222671"/>
                </a:lnTo>
                <a:lnTo>
                  <a:pt x="0" y="52226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 descr="Se tem vida, tem jeito&quot; Karina Okajima Fukumitsu - Pensador">
            <a:extLst>
              <a:ext uri="{FF2B5EF4-FFF2-40B4-BE49-F238E27FC236}">
                <a16:creationId xmlns:a16="http://schemas.microsoft.com/office/drawing/2014/main" id="{7B828D49-87B6-4F01-2E5D-FC6F642E9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092" y="5143500"/>
            <a:ext cx="5715759" cy="428681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178886" y="5026664"/>
            <a:ext cx="8541600" cy="4687800"/>
          </a:xfrm>
          <a:prstGeom prst="rect">
            <a:avLst/>
          </a:prstGeom>
        </p:spPr>
        <p:txBody>
          <a:bodyPr spcFirstLastPara="1" vert="horz" wrap="square" lIns="182850" tIns="182850" rIns="182850" bIns="182850" rtlCol="0" anchor="t" anchorCtr="0">
            <a:normAutofit/>
          </a:bodyPr>
          <a:lstStyle/>
          <a:p>
            <a:pPr marL="0" indent="0" algn="ctr">
              <a:buNone/>
            </a:pPr>
            <a:r>
              <a:rPr lang="pt-BR" dirty="0">
                <a:solidFill>
                  <a:srgbClr val="FCE5C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Eliane Monteiro </a:t>
            </a:r>
            <a:r>
              <a:rPr lang="pt-BR" dirty="0" err="1">
                <a:solidFill>
                  <a:srgbClr val="FCE5C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Cesario</a:t>
            </a:r>
            <a:endParaRPr dirty="0">
              <a:solidFill>
                <a:srgbClr val="FCE5C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indent="0" algn="ctr">
              <a:spcBef>
                <a:spcPts val="2400"/>
              </a:spcBef>
              <a:buNone/>
            </a:pPr>
            <a:r>
              <a:rPr lang="pt-BR" sz="2000" dirty="0">
                <a:solidFill>
                  <a:srgbClr val="FCE5C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📧 E-mail : </a:t>
            </a:r>
            <a:r>
              <a:rPr lang="pt-BR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advocaciaelianecesario@gmail.com</a:t>
            </a:r>
            <a:br>
              <a:rPr lang="pt-BR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pt-BR" sz="2000" dirty="0">
                <a:solidFill>
                  <a:srgbClr val="FCE5CD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br>
              <a:rPr lang="pt-BR" sz="2000" dirty="0">
                <a:solidFill>
                  <a:srgbClr val="FCE5CD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pt-BR" sz="2000" dirty="0">
                <a:solidFill>
                  <a:srgbClr val="FCE5C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🌐 Redes : @liliwag @trabalhosemviolencia</a:t>
            </a:r>
            <a:endParaRPr sz="2000" dirty="0">
              <a:solidFill>
                <a:srgbClr val="FCE5C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DD02889-E91E-FFC6-F957-01D959E42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4034" y="693592"/>
            <a:ext cx="4571304" cy="457130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5340ED7-8A47-4E27-366A-95E1B8D162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5633" y="3314700"/>
            <a:ext cx="2561375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4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5902" y="-13519"/>
            <a:ext cx="10069940" cy="6617389"/>
          </a:xfrm>
          <a:custGeom>
            <a:avLst/>
            <a:gdLst/>
            <a:ahLst/>
            <a:cxnLst/>
            <a:rect l="l" t="t" r="r" b="b"/>
            <a:pathLst>
              <a:path w="10069940" h="6617389">
                <a:moveTo>
                  <a:pt x="0" y="0"/>
                </a:moveTo>
                <a:lnTo>
                  <a:pt x="10069940" y="0"/>
                </a:lnTo>
                <a:lnTo>
                  <a:pt x="10069940" y="6617389"/>
                </a:lnTo>
                <a:lnTo>
                  <a:pt x="0" y="66173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317090" y="6667500"/>
            <a:ext cx="6847700" cy="3763089"/>
          </a:xfrm>
          <a:custGeom>
            <a:avLst/>
            <a:gdLst/>
            <a:ahLst/>
            <a:cxnLst/>
            <a:rect l="l" t="t" r="r" b="b"/>
            <a:pathLst>
              <a:path w="10962500" h="5363289">
                <a:moveTo>
                  <a:pt x="0" y="0"/>
                </a:moveTo>
                <a:lnTo>
                  <a:pt x="10962500" y="0"/>
                </a:lnTo>
                <a:lnTo>
                  <a:pt x="10962500" y="5363289"/>
                </a:lnTo>
                <a:lnTo>
                  <a:pt x="0" y="53632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CD6AA1-E2C3-A6DD-AEA3-22D17BFBA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8542" y="6145"/>
            <a:ext cx="9513563" cy="4884685"/>
          </a:xfrm>
          <a:prstGeom prst="rect">
            <a:avLst/>
          </a:prstGeom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D5A7CB27-4D4B-74F9-D859-06646308A75A}"/>
              </a:ext>
            </a:extLst>
          </p:cNvPr>
          <p:cNvSpPr/>
          <p:nvPr/>
        </p:nvSpPr>
        <p:spPr>
          <a:xfrm>
            <a:off x="1524000" y="4644016"/>
            <a:ext cx="9220200" cy="1934044"/>
          </a:xfrm>
          <a:custGeom>
            <a:avLst/>
            <a:gdLst/>
            <a:ahLst/>
            <a:cxnLst/>
            <a:rect l="l" t="t" r="r" b="b"/>
            <a:pathLst>
              <a:path w="10942596" h="2373264">
                <a:moveTo>
                  <a:pt x="0" y="0"/>
                </a:moveTo>
                <a:lnTo>
                  <a:pt x="10942595" y="0"/>
                </a:lnTo>
                <a:lnTo>
                  <a:pt x="10942595" y="2373264"/>
                </a:lnTo>
                <a:lnTo>
                  <a:pt x="0" y="23732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277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42853BE-7191-D722-4093-62C82DCA2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5402316"/>
            <a:ext cx="8953305" cy="44886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32679" y="4229100"/>
            <a:ext cx="10325287" cy="3047386"/>
          </a:xfrm>
          <a:custGeom>
            <a:avLst/>
            <a:gdLst/>
            <a:ahLst/>
            <a:cxnLst/>
            <a:rect l="l" t="t" r="r" b="b"/>
            <a:pathLst>
              <a:path w="11301259" h="2938327">
                <a:moveTo>
                  <a:pt x="0" y="0"/>
                </a:moveTo>
                <a:lnTo>
                  <a:pt x="11301259" y="0"/>
                </a:lnTo>
                <a:lnTo>
                  <a:pt x="11301259" y="2938328"/>
                </a:lnTo>
                <a:lnTo>
                  <a:pt x="0" y="293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10B463CF-7CD3-7DF9-AB86-6C12BAF84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4600" y="419100"/>
            <a:ext cx="8229600" cy="1143000"/>
          </a:xfrm>
        </p:spPr>
        <p:txBody>
          <a:bodyPr/>
          <a:lstStyle/>
          <a:p>
            <a:r>
              <a:rPr lang="pt-BR" sz="4800" b="1" dirty="0">
                <a:solidFill>
                  <a:srgbClr val="005221"/>
                </a:solidFill>
              </a:rPr>
              <a:t>2020</a:t>
            </a:r>
            <a:r>
              <a:rPr lang="pt-BR" dirty="0">
                <a:solidFill>
                  <a:srgbClr val="005221"/>
                </a:solidFill>
                <a:highlight>
                  <a:srgbClr val="FFFF00"/>
                </a:highlight>
              </a:rPr>
              <a:t>    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91E6B23-E836-6A7D-2D0D-CD3227412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965" y="115091"/>
            <a:ext cx="6097356" cy="91424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20806" y="3907701"/>
            <a:ext cx="8513380" cy="3503753"/>
            <a:chOff x="0" y="0"/>
            <a:chExt cx="11351174" cy="46716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51133" cy="4671671"/>
            </a:xfrm>
            <a:custGeom>
              <a:avLst/>
              <a:gdLst/>
              <a:ahLst/>
              <a:cxnLst/>
              <a:rect l="l" t="t" r="r" b="b"/>
              <a:pathLst>
                <a:path w="11351133" h="4671671">
                  <a:moveTo>
                    <a:pt x="0" y="0"/>
                  </a:moveTo>
                  <a:lnTo>
                    <a:pt x="11351133" y="0"/>
                  </a:lnTo>
                  <a:lnTo>
                    <a:pt x="11351133" y="4671671"/>
                  </a:lnTo>
                  <a:lnTo>
                    <a:pt x="0" y="46716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11351174" cy="4614521"/>
            </a:xfrm>
            <a:prstGeom prst="rect">
              <a:avLst/>
            </a:prstGeom>
          </p:spPr>
          <p:txBody>
            <a:bodyPr lIns="50800" tIns="50800" rIns="50800" bIns="50800" rtlCol="0" anchor="b"/>
            <a:lstStyle/>
            <a:p>
              <a:pPr algn="ctr">
                <a:lnSpc>
                  <a:spcPts val="7776"/>
                </a:lnSpc>
              </a:pPr>
              <a:r>
                <a:rPr lang="en-US" sz="7200" b="1" dirty="0" err="1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Assédio</a:t>
              </a:r>
              <a:r>
                <a:rPr lang="en-US" sz="7200" b="1" dirty="0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no </a:t>
              </a:r>
              <a:r>
                <a:rPr lang="en-US" sz="7200" b="1" dirty="0" err="1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Ministério</a:t>
              </a:r>
              <a:r>
                <a:rPr lang="en-US" sz="7200" b="1" dirty="0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das </a:t>
              </a:r>
              <a:r>
                <a:rPr lang="en-US" sz="7200" b="1" dirty="0" err="1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Relações</a:t>
              </a:r>
              <a:r>
                <a:rPr lang="en-US" sz="7200" b="1" dirty="0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 </a:t>
              </a:r>
              <a:r>
                <a:rPr lang="en-US" sz="7200" b="1" dirty="0" err="1">
                  <a:solidFill>
                    <a:srgbClr val="2B3E2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Exteriores</a:t>
              </a:r>
              <a:endParaRPr lang="en-US" sz="7200" b="1" dirty="0">
                <a:solidFill>
                  <a:srgbClr val="2B3E21"/>
                </a:solidFill>
                <a:latin typeface="Arimo Bold"/>
                <a:ea typeface="Arimo Bold"/>
                <a:cs typeface="Arimo Bold"/>
                <a:sym typeface="Arimo Bold"/>
              </a:endParaRPr>
            </a:p>
            <a:p>
              <a:pPr algn="ctr">
                <a:lnSpc>
                  <a:spcPts val="7776"/>
                </a:lnSpc>
              </a:pPr>
              <a:endParaRPr lang="en-US" sz="7200" b="1" dirty="0">
                <a:solidFill>
                  <a:srgbClr val="2B3E21"/>
                </a:solidFill>
                <a:latin typeface="Arimo Bold"/>
                <a:ea typeface="Arimo Bold"/>
                <a:cs typeface="Arimo Bold"/>
                <a:sym typeface="Arimo Bold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354723" y="1704000"/>
            <a:ext cx="8075454" cy="7664952"/>
          </a:xfrm>
          <a:custGeom>
            <a:avLst/>
            <a:gdLst/>
            <a:ahLst/>
            <a:cxnLst/>
            <a:rect l="l" t="t" r="r" b="b"/>
            <a:pathLst>
              <a:path w="8075454" h="7664952">
                <a:moveTo>
                  <a:pt x="0" y="0"/>
                </a:moveTo>
                <a:lnTo>
                  <a:pt x="8075454" y="0"/>
                </a:lnTo>
                <a:lnTo>
                  <a:pt x="8075454" y="7664952"/>
                </a:lnTo>
                <a:lnTo>
                  <a:pt x="0" y="7664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8675" y="1950244"/>
            <a:ext cx="15773400" cy="7243763"/>
          </a:xfrm>
        </p:spPr>
        <p:txBody>
          <a:bodyPr>
            <a:normAutofit/>
          </a:bodyPr>
          <a:lstStyle/>
          <a:p>
            <a:r>
              <a:rPr lang="pt-BR" sz="4000" b="0" dirty="0" err="1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Lusaca</a:t>
            </a:r>
            <a:r>
              <a:rPr lang="pt-BR" sz="4000" b="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 , Haia , </a:t>
            </a:r>
            <a:r>
              <a:rPr lang="pt-BR" sz="4000" b="0" dirty="0" err="1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Harare</a:t>
            </a:r>
            <a:r>
              <a:rPr lang="pt-BR" sz="4000" b="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, Belgrado, Malabo, São Francisco, Uruguai, Toronto, Sydney , Havana, Rio de Janeiro e Brasília </a:t>
            </a:r>
          </a:p>
          <a:p>
            <a:r>
              <a:rPr lang="pt-BR" sz="4000" b="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Ofícios e reuniões;</a:t>
            </a:r>
          </a:p>
          <a:p>
            <a:r>
              <a:rPr lang="pt-BR" sz="4000" b="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Expedientes oficiais eram trocados entre os postos e a Secretaria de Estado e deixavam claro que a Corregedoria e a SGEX conheciam as situações mas não tomavam providências e deixavam a gestão à cargo dos Postos e dos denunciados;</a:t>
            </a:r>
          </a:p>
          <a:p>
            <a:r>
              <a:rPr lang="pt-BR" sz="4000" dirty="0">
                <a:solidFill>
                  <a:schemeClr val="accent3">
                    <a:lumMod val="50000"/>
                  </a:schemeClr>
                </a:solidFill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2012 - </a:t>
            </a:r>
            <a:r>
              <a:rPr lang="pt-BR" sz="400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Primeira Greve do Sinditamaraty – </a:t>
            </a:r>
            <a:r>
              <a:rPr lang="pt-BR" sz="4000" b="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Reestruturação remuneratória – os casos aumentaram pós-greve</a:t>
            </a:r>
          </a:p>
          <a:p>
            <a:r>
              <a:rPr lang="pt-BR" sz="4000" b="0" dirty="0">
                <a:latin typeface="Open Sans 1 Bold" panose="020B0604020202020204" charset="0"/>
                <a:ea typeface="Open Sans 1 Bold" panose="020B0604020202020204" charset="0"/>
                <a:cs typeface="Open Sans 1 Bold" panose="020B0604020202020204" charset="0"/>
              </a:rPr>
              <a:t>Governança da Década de 70/80 – regras da CF/88 e Lei 8.112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B92FAA0-C82E-2971-A4A1-98113A10E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243" y="1"/>
            <a:ext cx="15773400" cy="1988345"/>
          </a:xfrm>
        </p:spPr>
        <p:txBody>
          <a:bodyPr>
            <a:normAutofit/>
          </a:bodyPr>
          <a:lstStyle/>
          <a:p>
            <a:r>
              <a:rPr lang="pt-BR" sz="9600" b="1" dirty="0">
                <a:solidFill>
                  <a:schemeClr val="accent3">
                    <a:lumMod val="50000"/>
                  </a:schemeClr>
                </a:solidFill>
              </a:rPr>
              <a:t>2011 a 2013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0420" y="718690"/>
            <a:ext cx="11280949" cy="702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8"/>
              </a:lnSpc>
            </a:pPr>
            <a:r>
              <a:rPr lang="en-US" sz="4859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Experiência Sinditamaraty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770396" y="3965808"/>
            <a:ext cx="4934534" cy="2432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b="1" i="1" spc="22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Fui destratada na presença de auxiliares locais. Não é a primeira vez que o Secretario dá demonstrações de desapreço . Agradeceria a intervenção para que episódios lamentáveis iguais a esses não voltem a ocorrer nos corredores da embaixada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13649" y="4164434"/>
            <a:ext cx="5267157" cy="2508141"/>
            <a:chOff x="0" y="0"/>
            <a:chExt cx="7022875" cy="33441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011924" cy="3344164"/>
            </a:xfrm>
            <a:custGeom>
              <a:avLst/>
              <a:gdLst/>
              <a:ahLst/>
              <a:cxnLst/>
              <a:rect l="l" t="t" r="r" b="b"/>
              <a:pathLst>
                <a:path w="7011924" h="3344164">
                  <a:moveTo>
                    <a:pt x="0" y="565785"/>
                  </a:moveTo>
                  <a:cubicBezTo>
                    <a:pt x="0" y="253365"/>
                    <a:pt x="254000" y="0"/>
                    <a:pt x="567182" y="0"/>
                  </a:cubicBezTo>
                  <a:lnTo>
                    <a:pt x="6444742" y="0"/>
                  </a:lnTo>
                  <a:lnTo>
                    <a:pt x="6444742" y="12700"/>
                  </a:lnTo>
                  <a:lnTo>
                    <a:pt x="6444742" y="0"/>
                  </a:lnTo>
                  <a:cubicBezTo>
                    <a:pt x="6757924" y="0"/>
                    <a:pt x="7011924" y="253365"/>
                    <a:pt x="7011924" y="565785"/>
                  </a:cubicBezTo>
                  <a:lnTo>
                    <a:pt x="6999224" y="565785"/>
                  </a:lnTo>
                  <a:lnTo>
                    <a:pt x="7011924" y="565785"/>
                  </a:lnTo>
                  <a:lnTo>
                    <a:pt x="7011924" y="2778379"/>
                  </a:lnTo>
                  <a:lnTo>
                    <a:pt x="6999224" y="2778379"/>
                  </a:lnTo>
                  <a:lnTo>
                    <a:pt x="7011924" y="2778379"/>
                  </a:lnTo>
                  <a:cubicBezTo>
                    <a:pt x="7011924" y="3090926"/>
                    <a:pt x="6757924" y="3344164"/>
                    <a:pt x="6444742" y="3344164"/>
                  </a:cubicBezTo>
                  <a:lnTo>
                    <a:pt x="6444742" y="3331464"/>
                  </a:lnTo>
                  <a:lnTo>
                    <a:pt x="6444742" y="3344164"/>
                  </a:lnTo>
                  <a:lnTo>
                    <a:pt x="567182" y="3344164"/>
                  </a:lnTo>
                  <a:lnTo>
                    <a:pt x="567182" y="3331464"/>
                  </a:lnTo>
                  <a:lnTo>
                    <a:pt x="567182" y="3344164"/>
                  </a:lnTo>
                  <a:cubicBezTo>
                    <a:pt x="254000" y="3344164"/>
                    <a:pt x="0" y="3090926"/>
                    <a:pt x="0" y="2778379"/>
                  </a:cubicBezTo>
                  <a:lnTo>
                    <a:pt x="0" y="565785"/>
                  </a:lnTo>
                  <a:lnTo>
                    <a:pt x="12700" y="565785"/>
                  </a:lnTo>
                  <a:lnTo>
                    <a:pt x="0" y="565785"/>
                  </a:lnTo>
                  <a:moveTo>
                    <a:pt x="25400" y="565785"/>
                  </a:moveTo>
                  <a:lnTo>
                    <a:pt x="25400" y="2778379"/>
                  </a:lnTo>
                  <a:lnTo>
                    <a:pt x="12700" y="2778379"/>
                  </a:lnTo>
                  <a:lnTo>
                    <a:pt x="25400" y="2778379"/>
                  </a:lnTo>
                  <a:cubicBezTo>
                    <a:pt x="25400" y="3076829"/>
                    <a:pt x="267970" y="3318764"/>
                    <a:pt x="567182" y="3318764"/>
                  </a:cubicBezTo>
                  <a:lnTo>
                    <a:pt x="6444742" y="3318764"/>
                  </a:lnTo>
                  <a:cubicBezTo>
                    <a:pt x="6743953" y="3318764"/>
                    <a:pt x="6986524" y="3076829"/>
                    <a:pt x="6986524" y="2778379"/>
                  </a:cubicBezTo>
                  <a:lnTo>
                    <a:pt x="6986524" y="565785"/>
                  </a:lnTo>
                  <a:cubicBezTo>
                    <a:pt x="6986524" y="267335"/>
                    <a:pt x="6743953" y="25400"/>
                    <a:pt x="6444742" y="25400"/>
                  </a:cubicBezTo>
                  <a:lnTo>
                    <a:pt x="567182" y="25400"/>
                  </a:lnTo>
                  <a:lnTo>
                    <a:pt x="567182" y="12700"/>
                  </a:lnTo>
                  <a:lnTo>
                    <a:pt x="567182" y="25400"/>
                  </a:lnTo>
                  <a:cubicBezTo>
                    <a:pt x="267970" y="25400"/>
                    <a:pt x="25400" y="267335"/>
                    <a:pt x="25400" y="565785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9431" y="4275346"/>
            <a:ext cx="4800226" cy="2135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b="1" i="1" spc="22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Causa-me estranheza a avaliação de que a minha pessoa não cuidaria de material de trabalho, de ser desleixada com o  patrimônio e de não respeitar a hierarquia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2413" y="7062288"/>
            <a:ext cx="4397626" cy="1882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b="1" i="1" spc="22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Ele não tem educação. De Diplomata, ele não tem nada. Acha que aqui é quartel. Manda todo mundo tomar no xx, chama de p@xxa, e vai  se f&amp;&amp;&amp;&amp;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692646" y="8747474"/>
            <a:ext cx="5106251" cy="889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b="1" i="1" spc="22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Informo. Desde o início do movimento de paralisação, a OC  foi a única funcionária a aderir a greve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148584" y="8155149"/>
            <a:ext cx="6200938" cy="1778489"/>
            <a:chOff x="0" y="0"/>
            <a:chExt cx="8267917" cy="23713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262239" cy="2369566"/>
            </a:xfrm>
            <a:custGeom>
              <a:avLst/>
              <a:gdLst/>
              <a:ahLst/>
              <a:cxnLst/>
              <a:rect l="l" t="t" r="r" b="b"/>
              <a:pathLst>
                <a:path w="8262239" h="2369566">
                  <a:moveTo>
                    <a:pt x="0" y="403352"/>
                  </a:moveTo>
                  <a:cubicBezTo>
                    <a:pt x="0" y="180467"/>
                    <a:pt x="182118" y="0"/>
                    <a:pt x="406400" y="0"/>
                  </a:cubicBezTo>
                  <a:lnTo>
                    <a:pt x="7855839" y="0"/>
                  </a:lnTo>
                  <a:lnTo>
                    <a:pt x="7855839" y="12700"/>
                  </a:lnTo>
                  <a:lnTo>
                    <a:pt x="7855839" y="0"/>
                  </a:lnTo>
                  <a:cubicBezTo>
                    <a:pt x="8080248" y="0"/>
                    <a:pt x="8262239" y="180467"/>
                    <a:pt x="8262239" y="403352"/>
                  </a:cubicBezTo>
                  <a:lnTo>
                    <a:pt x="8249539" y="403352"/>
                  </a:lnTo>
                  <a:lnTo>
                    <a:pt x="8262239" y="403352"/>
                  </a:lnTo>
                  <a:lnTo>
                    <a:pt x="8262239" y="1966214"/>
                  </a:lnTo>
                  <a:lnTo>
                    <a:pt x="8249539" y="1966214"/>
                  </a:lnTo>
                  <a:lnTo>
                    <a:pt x="8262239" y="1966214"/>
                  </a:lnTo>
                  <a:cubicBezTo>
                    <a:pt x="8262239" y="2189099"/>
                    <a:pt x="8080121" y="2369566"/>
                    <a:pt x="7855839" y="2369566"/>
                  </a:cubicBezTo>
                  <a:lnTo>
                    <a:pt x="7855839" y="2356866"/>
                  </a:lnTo>
                  <a:lnTo>
                    <a:pt x="7855839" y="2369566"/>
                  </a:lnTo>
                  <a:lnTo>
                    <a:pt x="406400" y="2369566"/>
                  </a:lnTo>
                  <a:lnTo>
                    <a:pt x="406400" y="2356866"/>
                  </a:lnTo>
                  <a:lnTo>
                    <a:pt x="406400" y="2369566"/>
                  </a:lnTo>
                  <a:cubicBezTo>
                    <a:pt x="181991" y="2369566"/>
                    <a:pt x="0" y="2189099"/>
                    <a:pt x="0" y="1966214"/>
                  </a:cubicBezTo>
                  <a:lnTo>
                    <a:pt x="0" y="403352"/>
                  </a:lnTo>
                  <a:lnTo>
                    <a:pt x="12700" y="403352"/>
                  </a:lnTo>
                  <a:lnTo>
                    <a:pt x="0" y="403352"/>
                  </a:lnTo>
                  <a:moveTo>
                    <a:pt x="25400" y="403352"/>
                  </a:moveTo>
                  <a:lnTo>
                    <a:pt x="25400" y="1966214"/>
                  </a:lnTo>
                  <a:lnTo>
                    <a:pt x="12700" y="1966214"/>
                  </a:lnTo>
                  <a:lnTo>
                    <a:pt x="25400" y="1966214"/>
                  </a:lnTo>
                  <a:cubicBezTo>
                    <a:pt x="25400" y="2174875"/>
                    <a:pt x="195961" y="2344166"/>
                    <a:pt x="406400" y="2344166"/>
                  </a:cubicBezTo>
                  <a:lnTo>
                    <a:pt x="7855839" y="2344166"/>
                  </a:lnTo>
                  <a:cubicBezTo>
                    <a:pt x="8066405" y="2344166"/>
                    <a:pt x="8236839" y="2174875"/>
                    <a:pt x="8236839" y="1966214"/>
                  </a:cubicBezTo>
                  <a:lnTo>
                    <a:pt x="8236839" y="403352"/>
                  </a:lnTo>
                  <a:cubicBezTo>
                    <a:pt x="8236839" y="194691"/>
                    <a:pt x="8066278" y="25400"/>
                    <a:pt x="7855839" y="25400"/>
                  </a:cubicBezTo>
                  <a:lnTo>
                    <a:pt x="406400" y="25400"/>
                  </a:lnTo>
                  <a:lnTo>
                    <a:pt x="406400" y="12700"/>
                  </a:lnTo>
                  <a:lnTo>
                    <a:pt x="406400" y="25400"/>
                  </a:lnTo>
                  <a:cubicBezTo>
                    <a:pt x="195961" y="25400"/>
                    <a:pt x="25400" y="194691"/>
                    <a:pt x="25400" y="4033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533409" y="8352188"/>
            <a:ext cx="4995886" cy="1527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b="1" i="1" spc="22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Tendo em vista o número reduzido de servidores e a sobrecarga de trabalho sinto-me inseguro em assumir mais essa responsabilidade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04676" y="1951357"/>
            <a:ext cx="5291138" cy="2280456"/>
            <a:chOff x="0" y="0"/>
            <a:chExt cx="7054850" cy="304060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054850" cy="3040761"/>
            </a:xfrm>
            <a:custGeom>
              <a:avLst/>
              <a:gdLst/>
              <a:ahLst/>
              <a:cxnLst/>
              <a:rect l="l" t="t" r="r" b="b"/>
              <a:pathLst>
                <a:path w="7054850" h="3040761">
                  <a:moveTo>
                    <a:pt x="0" y="515239"/>
                  </a:moveTo>
                  <a:cubicBezTo>
                    <a:pt x="0" y="376428"/>
                    <a:pt x="83566" y="245110"/>
                    <a:pt x="228727" y="149352"/>
                  </a:cubicBezTo>
                  <a:cubicBezTo>
                    <a:pt x="374015" y="53467"/>
                    <a:pt x="570230" y="0"/>
                    <a:pt x="774192" y="0"/>
                  </a:cubicBezTo>
                  <a:lnTo>
                    <a:pt x="774192" y="12700"/>
                  </a:lnTo>
                  <a:lnTo>
                    <a:pt x="774192" y="0"/>
                  </a:lnTo>
                  <a:lnTo>
                    <a:pt x="6280658" y="0"/>
                  </a:lnTo>
                  <a:lnTo>
                    <a:pt x="6280658" y="12700"/>
                  </a:lnTo>
                  <a:lnTo>
                    <a:pt x="6280658" y="0"/>
                  </a:lnTo>
                  <a:cubicBezTo>
                    <a:pt x="6484620" y="0"/>
                    <a:pt x="6680962" y="53467"/>
                    <a:pt x="6826123" y="149352"/>
                  </a:cubicBezTo>
                  <a:cubicBezTo>
                    <a:pt x="6971411" y="245237"/>
                    <a:pt x="7054850" y="376555"/>
                    <a:pt x="7054850" y="515366"/>
                  </a:cubicBezTo>
                  <a:lnTo>
                    <a:pt x="7042150" y="515366"/>
                  </a:lnTo>
                  <a:lnTo>
                    <a:pt x="7054850" y="515366"/>
                  </a:lnTo>
                  <a:lnTo>
                    <a:pt x="7054850" y="2525395"/>
                  </a:lnTo>
                  <a:lnTo>
                    <a:pt x="7042150" y="2525395"/>
                  </a:lnTo>
                  <a:lnTo>
                    <a:pt x="7054850" y="2525395"/>
                  </a:lnTo>
                  <a:cubicBezTo>
                    <a:pt x="7054850" y="2664206"/>
                    <a:pt x="6971284" y="2795524"/>
                    <a:pt x="6826123" y="2891409"/>
                  </a:cubicBezTo>
                  <a:lnTo>
                    <a:pt x="6819138" y="2880868"/>
                  </a:lnTo>
                  <a:lnTo>
                    <a:pt x="6826123" y="2891409"/>
                  </a:lnTo>
                  <a:cubicBezTo>
                    <a:pt x="6680835" y="2987294"/>
                    <a:pt x="6484620" y="3040761"/>
                    <a:pt x="6280658" y="3040761"/>
                  </a:cubicBezTo>
                  <a:lnTo>
                    <a:pt x="6280658" y="3028061"/>
                  </a:lnTo>
                  <a:lnTo>
                    <a:pt x="6280658" y="3040761"/>
                  </a:lnTo>
                  <a:lnTo>
                    <a:pt x="774192" y="3040761"/>
                  </a:lnTo>
                  <a:lnTo>
                    <a:pt x="774192" y="3028061"/>
                  </a:lnTo>
                  <a:lnTo>
                    <a:pt x="774192" y="3040761"/>
                  </a:lnTo>
                  <a:cubicBezTo>
                    <a:pt x="570230" y="3040761"/>
                    <a:pt x="373888" y="2987294"/>
                    <a:pt x="228727" y="2891409"/>
                  </a:cubicBezTo>
                  <a:cubicBezTo>
                    <a:pt x="83566" y="2795524"/>
                    <a:pt x="0" y="2664079"/>
                    <a:pt x="0" y="2525395"/>
                  </a:cubicBezTo>
                  <a:lnTo>
                    <a:pt x="12700" y="2525395"/>
                  </a:lnTo>
                  <a:lnTo>
                    <a:pt x="0" y="2525395"/>
                  </a:lnTo>
                  <a:lnTo>
                    <a:pt x="0" y="515239"/>
                  </a:lnTo>
                  <a:lnTo>
                    <a:pt x="12700" y="515239"/>
                  </a:lnTo>
                  <a:lnTo>
                    <a:pt x="0" y="515239"/>
                  </a:lnTo>
                  <a:moveTo>
                    <a:pt x="25400" y="515239"/>
                  </a:moveTo>
                  <a:lnTo>
                    <a:pt x="25400" y="2525395"/>
                  </a:lnTo>
                  <a:cubicBezTo>
                    <a:pt x="25400" y="2653157"/>
                    <a:pt x="102362" y="2777490"/>
                    <a:pt x="242697" y="2870200"/>
                  </a:cubicBezTo>
                  <a:lnTo>
                    <a:pt x="235712" y="2880741"/>
                  </a:lnTo>
                  <a:lnTo>
                    <a:pt x="242697" y="2870200"/>
                  </a:lnTo>
                  <a:cubicBezTo>
                    <a:pt x="383032" y="2962783"/>
                    <a:pt x="574294" y="3015234"/>
                    <a:pt x="774192" y="3015234"/>
                  </a:cubicBezTo>
                  <a:lnTo>
                    <a:pt x="6280658" y="3015234"/>
                  </a:lnTo>
                  <a:cubicBezTo>
                    <a:pt x="6480556" y="3015234"/>
                    <a:pt x="6671818" y="2962783"/>
                    <a:pt x="6812153" y="2870200"/>
                  </a:cubicBezTo>
                  <a:cubicBezTo>
                    <a:pt x="6952488" y="2777617"/>
                    <a:pt x="7029450" y="2653284"/>
                    <a:pt x="7029450" y="2525395"/>
                  </a:cubicBezTo>
                  <a:lnTo>
                    <a:pt x="7029450" y="515239"/>
                  </a:lnTo>
                  <a:cubicBezTo>
                    <a:pt x="7029450" y="387477"/>
                    <a:pt x="6952488" y="263144"/>
                    <a:pt x="6812153" y="170434"/>
                  </a:cubicBezTo>
                  <a:lnTo>
                    <a:pt x="6819138" y="159893"/>
                  </a:lnTo>
                  <a:lnTo>
                    <a:pt x="6812153" y="170434"/>
                  </a:lnTo>
                  <a:cubicBezTo>
                    <a:pt x="6671691" y="77851"/>
                    <a:pt x="6480556" y="25400"/>
                    <a:pt x="6280658" y="25400"/>
                  </a:cubicBezTo>
                  <a:lnTo>
                    <a:pt x="774192" y="25400"/>
                  </a:lnTo>
                  <a:cubicBezTo>
                    <a:pt x="574294" y="25400"/>
                    <a:pt x="383159" y="77851"/>
                    <a:pt x="242697" y="170434"/>
                  </a:cubicBezTo>
                  <a:lnTo>
                    <a:pt x="235712" y="159893"/>
                  </a:lnTo>
                  <a:lnTo>
                    <a:pt x="242697" y="170434"/>
                  </a:lnTo>
                  <a:cubicBezTo>
                    <a:pt x="102362" y="263144"/>
                    <a:pt x="25400" y="387477"/>
                    <a:pt x="25400" y="5152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9050"/>
              <a:ext cx="7054850" cy="3021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 b="1" i="1" spc="22">
                  <a:solidFill>
                    <a:srgbClr val="2B3E21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Fala que eu não sei trabalhar. Tira o papel da minha mão. Grita e xinga com palavrões. Não respeita a Embaixadora. Os locais morrem de medo dele. 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118105" y="3719512"/>
            <a:ext cx="5757814" cy="2688507"/>
            <a:chOff x="0" y="0"/>
            <a:chExt cx="7677086" cy="358467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677150" cy="3584702"/>
            </a:xfrm>
            <a:custGeom>
              <a:avLst/>
              <a:gdLst/>
              <a:ahLst/>
              <a:cxnLst/>
              <a:rect l="l" t="t" r="r" b="b"/>
              <a:pathLst>
                <a:path w="7677150" h="3584702">
                  <a:moveTo>
                    <a:pt x="0" y="605917"/>
                  </a:moveTo>
                  <a:cubicBezTo>
                    <a:pt x="0" y="443611"/>
                    <a:pt x="90170" y="289179"/>
                    <a:pt x="248158" y="176149"/>
                  </a:cubicBezTo>
                  <a:cubicBezTo>
                    <a:pt x="406019" y="63119"/>
                    <a:pt x="619506" y="0"/>
                    <a:pt x="841629" y="0"/>
                  </a:cubicBezTo>
                  <a:lnTo>
                    <a:pt x="841629" y="12700"/>
                  </a:lnTo>
                  <a:lnTo>
                    <a:pt x="841629" y="0"/>
                  </a:lnTo>
                  <a:lnTo>
                    <a:pt x="6835394" y="0"/>
                  </a:lnTo>
                  <a:lnTo>
                    <a:pt x="6835394" y="12700"/>
                  </a:lnTo>
                  <a:lnTo>
                    <a:pt x="6835394" y="0"/>
                  </a:lnTo>
                  <a:cubicBezTo>
                    <a:pt x="7057517" y="0"/>
                    <a:pt x="7271003" y="63119"/>
                    <a:pt x="7428992" y="176149"/>
                  </a:cubicBezTo>
                  <a:cubicBezTo>
                    <a:pt x="7586980" y="289179"/>
                    <a:pt x="7677150" y="443611"/>
                    <a:pt x="7677150" y="605917"/>
                  </a:cubicBezTo>
                  <a:lnTo>
                    <a:pt x="7664450" y="605917"/>
                  </a:lnTo>
                  <a:lnTo>
                    <a:pt x="7677150" y="605917"/>
                  </a:lnTo>
                  <a:lnTo>
                    <a:pt x="7677150" y="2978785"/>
                  </a:lnTo>
                  <a:lnTo>
                    <a:pt x="7664450" y="2978785"/>
                  </a:lnTo>
                  <a:lnTo>
                    <a:pt x="7677150" y="2978785"/>
                  </a:lnTo>
                  <a:cubicBezTo>
                    <a:pt x="7677150" y="3141091"/>
                    <a:pt x="7586980" y="3295523"/>
                    <a:pt x="7428992" y="3408553"/>
                  </a:cubicBezTo>
                  <a:lnTo>
                    <a:pt x="7421625" y="3398266"/>
                  </a:lnTo>
                  <a:lnTo>
                    <a:pt x="7428992" y="3408553"/>
                  </a:lnTo>
                  <a:cubicBezTo>
                    <a:pt x="7271131" y="3521583"/>
                    <a:pt x="7057517" y="3584702"/>
                    <a:pt x="6835394" y="3584702"/>
                  </a:cubicBezTo>
                  <a:lnTo>
                    <a:pt x="6835394" y="3572002"/>
                  </a:lnTo>
                  <a:lnTo>
                    <a:pt x="6835394" y="3584702"/>
                  </a:lnTo>
                  <a:lnTo>
                    <a:pt x="841629" y="3584702"/>
                  </a:lnTo>
                  <a:lnTo>
                    <a:pt x="841629" y="3572002"/>
                  </a:lnTo>
                  <a:lnTo>
                    <a:pt x="841629" y="3584702"/>
                  </a:lnTo>
                  <a:cubicBezTo>
                    <a:pt x="619506" y="3584702"/>
                    <a:pt x="406019" y="3521583"/>
                    <a:pt x="248031" y="3408553"/>
                  </a:cubicBezTo>
                  <a:lnTo>
                    <a:pt x="255397" y="3398266"/>
                  </a:lnTo>
                  <a:lnTo>
                    <a:pt x="248031" y="3408553"/>
                  </a:lnTo>
                  <a:cubicBezTo>
                    <a:pt x="90170" y="3295523"/>
                    <a:pt x="0" y="3141091"/>
                    <a:pt x="0" y="2978785"/>
                  </a:cubicBezTo>
                  <a:lnTo>
                    <a:pt x="12700" y="2978785"/>
                  </a:lnTo>
                  <a:lnTo>
                    <a:pt x="0" y="2978785"/>
                  </a:lnTo>
                  <a:lnTo>
                    <a:pt x="0" y="605917"/>
                  </a:lnTo>
                  <a:lnTo>
                    <a:pt x="12700" y="605917"/>
                  </a:lnTo>
                  <a:lnTo>
                    <a:pt x="0" y="605917"/>
                  </a:lnTo>
                  <a:moveTo>
                    <a:pt x="25400" y="605917"/>
                  </a:moveTo>
                  <a:lnTo>
                    <a:pt x="25400" y="2978785"/>
                  </a:lnTo>
                  <a:cubicBezTo>
                    <a:pt x="25400" y="3131058"/>
                    <a:pt x="109982" y="3278505"/>
                    <a:pt x="262890" y="3387979"/>
                  </a:cubicBezTo>
                  <a:cubicBezTo>
                    <a:pt x="415798" y="3497453"/>
                    <a:pt x="624078" y="3559302"/>
                    <a:pt x="841629" y="3559302"/>
                  </a:cubicBezTo>
                  <a:lnTo>
                    <a:pt x="6835394" y="3559302"/>
                  </a:lnTo>
                  <a:cubicBezTo>
                    <a:pt x="7052945" y="3559302"/>
                    <a:pt x="7261225" y="3497453"/>
                    <a:pt x="7414133" y="3387979"/>
                  </a:cubicBezTo>
                  <a:cubicBezTo>
                    <a:pt x="7567040" y="3278505"/>
                    <a:pt x="7651623" y="3131185"/>
                    <a:pt x="7651623" y="2978785"/>
                  </a:cubicBezTo>
                  <a:lnTo>
                    <a:pt x="7651623" y="605917"/>
                  </a:lnTo>
                  <a:cubicBezTo>
                    <a:pt x="7651623" y="453644"/>
                    <a:pt x="7567040" y="306197"/>
                    <a:pt x="7414133" y="196723"/>
                  </a:cubicBezTo>
                  <a:lnTo>
                    <a:pt x="7421499" y="186436"/>
                  </a:lnTo>
                  <a:lnTo>
                    <a:pt x="7414133" y="196723"/>
                  </a:lnTo>
                  <a:cubicBezTo>
                    <a:pt x="7261225" y="87249"/>
                    <a:pt x="7053072" y="25400"/>
                    <a:pt x="6835394" y="25400"/>
                  </a:cubicBezTo>
                  <a:lnTo>
                    <a:pt x="841629" y="25400"/>
                  </a:lnTo>
                  <a:cubicBezTo>
                    <a:pt x="624078" y="25400"/>
                    <a:pt x="415925" y="87249"/>
                    <a:pt x="262890" y="196723"/>
                  </a:cubicBezTo>
                  <a:lnTo>
                    <a:pt x="255524" y="186436"/>
                  </a:lnTo>
                  <a:lnTo>
                    <a:pt x="262890" y="196723"/>
                  </a:lnTo>
                  <a:cubicBezTo>
                    <a:pt x="109982" y="306197"/>
                    <a:pt x="25400" y="453644"/>
                    <a:pt x="25400" y="60591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9050"/>
              <a:ext cx="7677086" cy="35656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 b="1" i="1" spc="22">
                  <a:solidFill>
                    <a:srgbClr val="2B3E21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“Informo. Transmito penalidade disciplinar aplicada à servidora X. De acordo com a Lei nº 8.112/90 e na condição de Chefe da Embaixada do Brasil, aplico a penalidade disciplinar de advertência”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134725" y="1469232"/>
            <a:ext cx="5484020" cy="2055018"/>
            <a:chOff x="0" y="0"/>
            <a:chExt cx="7312026" cy="27400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312025" cy="2740152"/>
            </a:xfrm>
            <a:custGeom>
              <a:avLst/>
              <a:gdLst/>
              <a:ahLst/>
              <a:cxnLst/>
              <a:rect l="l" t="t" r="r" b="b"/>
              <a:pathLst>
                <a:path w="7312025" h="2740152">
                  <a:moveTo>
                    <a:pt x="0" y="465201"/>
                  </a:moveTo>
                  <a:cubicBezTo>
                    <a:pt x="0" y="338836"/>
                    <a:pt x="87503" y="220345"/>
                    <a:pt x="237617" y="134239"/>
                  </a:cubicBezTo>
                  <a:cubicBezTo>
                    <a:pt x="387985" y="48006"/>
                    <a:pt x="591058" y="0"/>
                    <a:pt x="802132" y="0"/>
                  </a:cubicBezTo>
                  <a:lnTo>
                    <a:pt x="802132" y="12700"/>
                  </a:lnTo>
                  <a:lnTo>
                    <a:pt x="802132" y="0"/>
                  </a:lnTo>
                  <a:lnTo>
                    <a:pt x="6509893" y="0"/>
                  </a:lnTo>
                  <a:lnTo>
                    <a:pt x="6509893" y="12700"/>
                  </a:lnTo>
                  <a:lnTo>
                    <a:pt x="6509893" y="0"/>
                  </a:lnTo>
                  <a:cubicBezTo>
                    <a:pt x="6720967" y="0"/>
                    <a:pt x="6924040" y="48006"/>
                    <a:pt x="7074408" y="134239"/>
                  </a:cubicBezTo>
                  <a:cubicBezTo>
                    <a:pt x="7224523" y="220345"/>
                    <a:pt x="7312025" y="338836"/>
                    <a:pt x="7312025" y="465201"/>
                  </a:cubicBezTo>
                  <a:lnTo>
                    <a:pt x="7299325" y="465201"/>
                  </a:lnTo>
                  <a:lnTo>
                    <a:pt x="7312025" y="465201"/>
                  </a:lnTo>
                  <a:lnTo>
                    <a:pt x="7312025" y="2274951"/>
                  </a:lnTo>
                  <a:lnTo>
                    <a:pt x="7299325" y="2274951"/>
                  </a:lnTo>
                  <a:lnTo>
                    <a:pt x="7312025" y="2274951"/>
                  </a:lnTo>
                  <a:cubicBezTo>
                    <a:pt x="7312025" y="2401316"/>
                    <a:pt x="7224523" y="2519807"/>
                    <a:pt x="7074408" y="2605913"/>
                  </a:cubicBezTo>
                  <a:lnTo>
                    <a:pt x="7068058" y="2594864"/>
                  </a:lnTo>
                  <a:lnTo>
                    <a:pt x="7074408" y="2605913"/>
                  </a:lnTo>
                  <a:cubicBezTo>
                    <a:pt x="6924040" y="2692146"/>
                    <a:pt x="6720967" y="2740152"/>
                    <a:pt x="6509893" y="2740152"/>
                  </a:cubicBezTo>
                  <a:lnTo>
                    <a:pt x="6509893" y="2727452"/>
                  </a:lnTo>
                  <a:lnTo>
                    <a:pt x="6509893" y="2740152"/>
                  </a:lnTo>
                  <a:lnTo>
                    <a:pt x="802132" y="2740152"/>
                  </a:lnTo>
                  <a:lnTo>
                    <a:pt x="802132" y="2727452"/>
                  </a:lnTo>
                  <a:lnTo>
                    <a:pt x="802132" y="2740152"/>
                  </a:lnTo>
                  <a:cubicBezTo>
                    <a:pt x="591058" y="2740152"/>
                    <a:pt x="387985" y="2692146"/>
                    <a:pt x="237617" y="2605913"/>
                  </a:cubicBezTo>
                  <a:lnTo>
                    <a:pt x="243967" y="2594864"/>
                  </a:lnTo>
                  <a:lnTo>
                    <a:pt x="237617" y="2605913"/>
                  </a:lnTo>
                  <a:cubicBezTo>
                    <a:pt x="87503" y="2519807"/>
                    <a:pt x="0" y="2401189"/>
                    <a:pt x="0" y="2274824"/>
                  </a:cubicBezTo>
                  <a:lnTo>
                    <a:pt x="12700" y="2274824"/>
                  </a:lnTo>
                  <a:lnTo>
                    <a:pt x="0" y="2274824"/>
                  </a:lnTo>
                  <a:lnTo>
                    <a:pt x="0" y="465201"/>
                  </a:lnTo>
                  <a:lnTo>
                    <a:pt x="12700" y="465201"/>
                  </a:lnTo>
                  <a:lnTo>
                    <a:pt x="0" y="465201"/>
                  </a:lnTo>
                  <a:moveTo>
                    <a:pt x="25400" y="465201"/>
                  </a:moveTo>
                  <a:lnTo>
                    <a:pt x="25400" y="2274951"/>
                  </a:lnTo>
                  <a:cubicBezTo>
                    <a:pt x="25400" y="2388616"/>
                    <a:pt x="104267" y="2500249"/>
                    <a:pt x="250190" y="2583815"/>
                  </a:cubicBezTo>
                  <a:cubicBezTo>
                    <a:pt x="395859" y="2667381"/>
                    <a:pt x="594360" y="2714625"/>
                    <a:pt x="802005" y="2714625"/>
                  </a:cubicBezTo>
                  <a:lnTo>
                    <a:pt x="6509893" y="2714625"/>
                  </a:lnTo>
                  <a:cubicBezTo>
                    <a:pt x="6717538" y="2714625"/>
                    <a:pt x="6916039" y="2667254"/>
                    <a:pt x="7061708" y="2583815"/>
                  </a:cubicBezTo>
                  <a:cubicBezTo>
                    <a:pt x="7207631" y="2500122"/>
                    <a:pt x="7286499" y="2388616"/>
                    <a:pt x="7286499" y="2274951"/>
                  </a:cubicBezTo>
                  <a:lnTo>
                    <a:pt x="7286499" y="465201"/>
                  </a:lnTo>
                  <a:cubicBezTo>
                    <a:pt x="7286499" y="351536"/>
                    <a:pt x="7207631" y="239903"/>
                    <a:pt x="7061708" y="156337"/>
                  </a:cubicBezTo>
                  <a:lnTo>
                    <a:pt x="7068058" y="145288"/>
                  </a:lnTo>
                  <a:lnTo>
                    <a:pt x="7061708" y="156337"/>
                  </a:lnTo>
                  <a:cubicBezTo>
                    <a:pt x="6916039" y="72771"/>
                    <a:pt x="6717538" y="25400"/>
                    <a:pt x="6509893" y="25400"/>
                  </a:cubicBezTo>
                  <a:lnTo>
                    <a:pt x="802132" y="25400"/>
                  </a:lnTo>
                  <a:cubicBezTo>
                    <a:pt x="594487" y="25400"/>
                    <a:pt x="395986" y="72771"/>
                    <a:pt x="250190" y="156210"/>
                  </a:cubicBezTo>
                  <a:lnTo>
                    <a:pt x="243840" y="145161"/>
                  </a:lnTo>
                  <a:lnTo>
                    <a:pt x="250190" y="156210"/>
                  </a:lnTo>
                  <a:cubicBezTo>
                    <a:pt x="104267" y="239903"/>
                    <a:pt x="25400" y="351536"/>
                    <a:pt x="25400" y="465201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9050"/>
              <a:ext cx="7312026" cy="2720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 b="1" i="1" spc="22">
                  <a:solidFill>
                    <a:srgbClr val="2B3E21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Retiram-me todas as funções. Fui esvaziado de tudo. Transformaram-me em fantasma e agora veem com uma avaliação de desempenho. Francamente!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623222" y="1533525"/>
            <a:ext cx="5037634" cy="2118966"/>
            <a:chOff x="0" y="0"/>
            <a:chExt cx="6716846" cy="282528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716903" cy="2825242"/>
            </a:xfrm>
            <a:custGeom>
              <a:avLst/>
              <a:gdLst/>
              <a:ahLst/>
              <a:cxnLst/>
              <a:rect l="l" t="t" r="r" b="b"/>
              <a:pathLst>
                <a:path w="6716903" h="2825242">
                  <a:moveTo>
                    <a:pt x="0" y="479298"/>
                  </a:moveTo>
                  <a:cubicBezTo>
                    <a:pt x="0" y="348234"/>
                    <a:pt x="106045" y="226187"/>
                    <a:pt x="286131" y="137922"/>
                  </a:cubicBezTo>
                  <a:cubicBezTo>
                    <a:pt x="466852" y="49403"/>
                    <a:pt x="711200" y="0"/>
                    <a:pt x="965200" y="0"/>
                  </a:cubicBezTo>
                  <a:lnTo>
                    <a:pt x="965200" y="12700"/>
                  </a:lnTo>
                  <a:lnTo>
                    <a:pt x="965200" y="0"/>
                  </a:lnTo>
                  <a:lnTo>
                    <a:pt x="5751703" y="0"/>
                  </a:lnTo>
                  <a:lnTo>
                    <a:pt x="5751703" y="12700"/>
                  </a:lnTo>
                  <a:lnTo>
                    <a:pt x="5751703" y="0"/>
                  </a:lnTo>
                  <a:cubicBezTo>
                    <a:pt x="6005703" y="0"/>
                    <a:pt x="6250051" y="49403"/>
                    <a:pt x="6430772" y="137922"/>
                  </a:cubicBezTo>
                  <a:cubicBezTo>
                    <a:pt x="6610858" y="226187"/>
                    <a:pt x="6716903" y="348107"/>
                    <a:pt x="6716903" y="479298"/>
                  </a:cubicBezTo>
                  <a:lnTo>
                    <a:pt x="6704203" y="479298"/>
                  </a:lnTo>
                  <a:lnTo>
                    <a:pt x="6716903" y="479298"/>
                  </a:lnTo>
                  <a:lnTo>
                    <a:pt x="6716903" y="2345944"/>
                  </a:lnTo>
                  <a:lnTo>
                    <a:pt x="6704203" y="2345944"/>
                  </a:lnTo>
                  <a:lnTo>
                    <a:pt x="6716903" y="2345944"/>
                  </a:lnTo>
                  <a:cubicBezTo>
                    <a:pt x="6716903" y="2477135"/>
                    <a:pt x="6610858" y="2599055"/>
                    <a:pt x="6430772" y="2687320"/>
                  </a:cubicBezTo>
                  <a:cubicBezTo>
                    <a:pt x="6250051" y="2775839"/>
                    <a:pt x="6005703" y="2825242"/>
                    <a:pt x="5751703" y="2825242"/>
                  </a:cubicBezTo>
                  <a:lnTo>
                    <a:pt x="5751703" y="2812542"/>
                  </a:lnTo>
                  <a:lnTo>
                    <a:pt x="5751703" y="2825242"/>
                  </a:lnTo>
                  <a:lnTo>
                    <a:pt x="965200" y="2825242"/>
                  </a:lnTo>
                  <a:lnTo>
                    <a:pt x="965200" y="2812542"/>
                  </a:lnTo>
                  <a:lnTo>
                    <a:pt x="965200" y="2825242"/>
                  </a:lnTo>
                  <a:cubicBezTo>
                    <a:pt x="711200" y="2825242"/>
                    <a:pt x="466852" y="2775839"/>
                    <a:pt x="286131" y="2687320"/>
                  </a:cubicBezTo>
                  <a:cubicBezTo>
                    <a:pt x="106045" y="2599055"/>
                    <a:pt x="0" y="2477135"/>
                    <a:pt x="0" y="2345944"/>
                  </a:cubicBezTo>
                  <a:lnTo>
                    <a:pt x="12700" y="2345944"/>
                  </a:lnTo>
                  <a:lnTo>
                    <a:pt x="0" y="2345944"/>
                  </a:lnTo>
                  <a:lnTo>
                    <a:pt x="0" y="479298"/>
                  </a:lnTo>
                  <a:lnTo>
                    <a:pt x="12700" y="479298"/>
                  </a:lnTo>
                  <a:lnTo>
                    <a:pt x="0" y="479298"/>
                  </a:lnTo>
                  <a:moveTo>
                    <a:pt x="25400" y="479298"/>
                  </a:moveTo>
                  <a:lnTo>
                    <a:pt x="25400" y="2345944"/>
                  </a:lnTo>
                  <a:cubicBezTo>
                    <a:pt x="25400" y="2462276"/>
                    <a:pt x="120142" y="2577719"/>
                    <a:pt x="297307" y="2664460"/>
                  </a:cubicBezTo>
                  <a:lnTo>
                    <a:pt x="291719" y="2675890"/>
                  </a:lnTo>
                  <a:lnTo>
                    <a:pt x="297307" y="2664460"/>
                  </a:lnTo>
                  <a:cubicBezTo>
                    <a:pt x="473837" y="2750947"/>
                    <a:pt x="713994" y="2799842"/>
                    <a:pt x="965200" y="2799842"/>
                  </a:cubicBezTo>
                  <a:lnTo>
                    <a:pt x="5751703" y="2799842"/>
                  </a:lnTo>
                  <a:cubicBezTo>
                    <a:pt x="6002909" y="2799842"/>
                    <a:pt x="6243193" y="2750947"/>
                    <a:pt x="6419596" y="2664460"/>
                  </a:cubicBezTo>
                  <a:lnTo>
                    <a:pt x="6425184" y="2675890"/>
                  </a:lnTo>
                  <a:lnTo>
                    <a:pt x="6419596" y="2664460"/>
                  </a:lnTo>
                  <a:cubicBezTo>
                    <a:pt x="6596761" y="2577719"/>
                    <a:pt x="6691503" y="2462276"/>
                    <a:pt x="6691503" y="2345944"/>
                  </a:cubicBezTo>
                  <a:lnTo>
                    <a:pt x="6691503" y="479298"/>
                  </a:lnTo>
                  <a:cubicBezTo>
                    <a:pt x="6691503" y="362966"/>
                    <a:pt x="6596761" y="247523"/>
                    <a:pt x="6419596" y="160782"/>
                  </a:cubicBezTo>
                  <a:lnTo>
                    <a:pt x="6425184" y="149352"/>
                  </a:lnTo>
                  <a:lnTo>
                    <a:pt x="6419596" y="160782"/>
                  </a:lnTo>
                  <a:cubicBezTo>
                    <a:pt x="6243066" y="74295"/>
                    <a:pt x="6002782" y="25400"/>
                    <a:pt x="5751703" y="25400"/>
                  </a:cubicBezTo>
                  <a:lnTo>
                    <a:pt x="965200" y="25400"/>
                  </a:lnTo>
                  <a:cubicBezTo>
                    <a:pt x="713994" y="25400"/>
                    <a:pt x="473710" y="74295"/>
                    <a:pt x="297307" y="160782"/>
                  </a:cubicBezTo>
                  <a:lnTo>
                    <a:pt x="291719" y="149352"/>
                  </a:lnTo>
                  <a:lnTo>
                    <a:pt x="297307" y="160782"/>
                  </a:lnTo>
                  <a:cubicBezTo>
                    <a:pt x="120142" y="247523"/>
                    <a:pt x="25400" y="362966"/>
                    <a:pt x="25400" y="47929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9050"/>
              <a:ext cx="6716846" cy="2806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 b="1" i="1" spc="22">
                  <a:solidFill>
                    <a:srgbClr val="2B3E21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Fiquei 7 meses sem atribuição alguma na Embaixada, tema pendente na COR e para o qual almejo encaminhamento com a brevidade possível 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295560" y="6505575"/>
            <a:ext cx="5491658" cy="1608348"/>
            <a:chOff x="0" y="0"/>
            <a:chExt cx="7322210" cy="214446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322185" cy="2144522"/>
            </a:xfrm>
            <a:custGeom>
              <a:avLst/>
              <a:gdLst/>
              <a:ahLst/>
              <a:cxnLst/>
              <a:rect l="l" t="t" r="r" b="b"/>
              <a:pathLst>
                <a:path w="7322185" h="2144522">
                  <a:moveTo>
                    <a:pt x="0" y="365887"/>
                  </a:moveTo>
                  <a:cubicBezTo>
                    <a:pt x="0" y="264160"/>
                    <a:pt x="89789" y="171196"/>
                    <a:pt x="239014" y="104521"/>
                  </a:cubicBezTo>
                  <a:cubicBezTo>
                    <a:pt x="389382" y="37465"/>
                    <a:pt x="592201" y="0"/>
                    <a:pt x="803148" y="0"/>
                  </a:cubicBezTo>
                  <a:lnTo>
                    <a:pt x="803148" y="12700"/>
                  </a:lnTo>
                  <a:lnTo>
                    <a:pt x="803148" y="0"/>
                  </a:lnTo>
                  <a:lnTo>
                    <a:pt x="6519037" y="0"/>
                  </a:lnTo>
                  <a:lnTo>
                    <a:pt x="6519037" y="12700"/>
                  </a:lnTo>
                  <a:lnTo>
                    <a:pt x="6519037" y="0"/>
                  </a:lnTo>
                  <a:cubicBezTo>
                    <a:pt x="6729984" y="0"/>
                    <a:pt x="6932930" y="37465"/>
                    <a:pt x="7083171" y="104521"/>
                  </a:cubicBezTo>
                  <a:cubicBezTo>
                    <a:pt x="7232396" y="171196"/>
                    <a:pt x="7322185" y="264160"/>
                    <a:pt x="7322185" y="365887"/>
                  </a:cubicBezTo>
                  <a:lnTo>
                    <a:pt x="7309485" y="365887"/>
                  </a:lnTo>
                  <a:lnTo>
                    <a:pt x="7322185" y="365887"/>
                  </a:lnTo>
                  <a:lnTo>
                    <a:pt x="7322185" y="1778635"/>
                  </a:lnTo>
                  <a:lnTo>
                    <a:pt x="7309485" y="1778635"/>
                  </a:lnTo>
                  <a:lnTo>
                    <a:pt x="7322185" y="1778635"/>
                  </a:lnTo>
                  <a:cubicBezTo>
                    <a:pt x="7322185" y="1880362"/>
                    <a:pt x="7232396" y="1973326"/>
                    <a:pt x="7083171" y="2040001"/>
                  </a:cubicBezTo>
                  <a:lnTo>
                    <a:pt x="7077964" y="2028444"/>
                  </a:lnTo>
                  <a:lnTo>
                    <a:pt x="7083171" y="2040001"/>
                  </a:lnTo>
                  <a:cubicBezTo>
                    <a:pt x="6932930" y="2107184"/>
                    <a:pt x="6729984" y="2144522"/>
                    <a:pt x="6519037" y="2144522"/>
                  </a:cubicBezTo>
                  <a:lnTo>
                    <a:pt x="6519037" y="2131822"/>
                  </a:lnTo>
                  <a:lnTo>
                    <a:pt x="6519037" y="2144522"/>
                  </a:lnTo>
                  <a:lnTo>
                    <a:pt x="803148" y="2144522"/>
                  </a:lnTo>
                  <a:lnTo>
                    <a:pt x="803148" y="2131822"/>
                  </a:lnTo>
                  <a:lnTo>
                    <a:pt x="803148" y="2144522"/>
                  </a:lnTo>
                  <a:cubicBezTo>
                    <a:pt x="592201" y="2144522"/>
                    <a:pt x="389255" y="2107057"/>
                    <a:pt x="239014" y="2040001"/>
                  </a:cubicBezTo>
                  <a:cubicBezTo>
                    <a:pt x="89789" y="1973199"/>
                    <a:pt x="0" y="1880235"/>
                    <a:pt x="0" y="1778635"/>
                  </a:cubicBezTo>
                  <a:lnTo>
                    <a:pt x="12700" y="1778635"/>
                  </a:lnTo>
                  <a:lnTo>
                    <a:pt x="0" y="1778635"/>
                  </a:lnTo>
                  <a:lnTo>
                    <a:pt x="0" y="365887"/>
                  </a:lnTo>
                  <a:lnTo>
                    <a:pt x="12700" y="365887"/>
                  </a:lnTo>
                  <a:lnTo>
                    <a:pt x="0" y="365887"/>
                  </a:lnTo>
                  <a:moveTo>
                    <a:pt x="25400" y="365887"/>
                  </a:moveTo>
                  <a:lnTo>
                    <a:pt x="25400" y="1778635"/>
                  </a:lnTo>
                  <a:cubicBezTo>
                    <a:pt x="25400" y="1864233"/>
                    <a:pt x="102108" y="1950974"/>
                    <a:pt x="249428" y="2016760"/>
                  </a:cubicBezTo>
                  <a:lnTo>
                    <a:pt x="244221" y="2028317"/>
                  </a:lnTo>
                  <a:lnTo>
                    <a:pt x="249428" y="2016760"/>
                  </a:lnTo>
                  <a:cubicBezTo>
                    <a:pt x="395605" y="2082038"/>
                    <a:pt x="594868" y="2119122"/>
                    <a:pt x="803275" y="2119122"/>
                  </a:cubicBezTo>
                  <a:lnTo>
                    <a:pt x="6519037" y="2119122"/>
                  </a:lnTo>
                  <a:cubicBezTo>
                    <a:pt x="6727444" y="2119122"/>
                    <a:pt x="6926580" y="2082165"/>
                    <a:pt x="7072884" y="2016760"/>
                  </a:cubicBezTo>
                  <a:cubicBezTo>
                    <a:pt x="7220077" y="1950974"/>
                    <a:pt x="7296912" y="1864233"/>
                    <a:pt x="7296912" y="1778635"/>
                  </a:cubicBezTo>
                  <a:lnTo>
                    <a:pt x="7296912" y="365887"/>
                  </a:lnTo>
                  <a:cubicBezTo>
                    <a:pt x="7296912" y="280289"/>
                    <a:pt x="7220204" y="193548"/>
                    <a:pt x="7072884" y="127762"/>
                  </a:cubicBezTo>
                  <a:lnTo>
                    <a:pt x="7078091" y="116205"/>
                  </a:lnTo>
                  <a:lnTo>
                    <a:pt x="7072884" y="127762"/>
                  </a:lnTo>
                  <a:cubicBezTo>
                    <a:pt x="6926580" y="62357"/>
                    <a:pt x="6727317" y="25400"/>
                    <a:pt x="6519037" y="25400"/>
                  </a:cubicBezTo>
                  <a:lnTo>
                    <a:pt x="803148" y="25400"/>
                  </a:lnTo>
                  <a:cubicBezTo>
                    <a:pt x="594868" y="25400"/>
                    <a:pt x="395605" y="62357"/>
                    <a:pt x="249428" y="127762"/>
                  </a:cubicBezTo>
                  <a:lnTo>
                    <a:pt x="244221" y="116205"/>
                  </a:lnTo>
                  <a:lnTo>
                    <a:pt x="249428" y="127762"/>
                  </a:lnTo>
                  <a:cubicBezTo>
                    <a:pt x="102108" y="193548"/>
                    <a:pt x="25400" y="280162"/>
                    <a:pt x="25400" y="3658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9050"/>
              <a:ext cx="7322210" cy="2125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2"/>
                </a:lnSpc>
              </a:pPr>
              <a:r>
                <a:rPr lang="en-US" sz="2400" b="1" i="1" spc="22">
                  <a:solidFill>
                    <a:srgbClr val="2B3E21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A nota atribuída reflete minha resoluta disposição em não executar ordens ilegais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497218" y="6569868"/>
            <a:ext cx="5570835" cy="1866378"/>
            <a:chOff x="0" y="0"/>
            <a:chExt cx="7427780" cy="248850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427849" cy="2488565"/>
            </a:xfrm>
            <a:custGeom>
              <a:avLst/>
              <a:gdLst/>
              <a:ahLst/>
              <a:cxnLst/>
              <a:rect l="l" t="t" r="r" b="b"/>
              <a:pathLst>
                <a:path w="7427849" h="2488565">
                  <a:moveTo>
                    <a:pt x="0" y="423164"/>
                  </a:moveTo>
                  <a:cubicBezTo>
                    <a:pt x="0" y="189357"/>
                    <a:pt x="190881" y="0"/>
                    <a:pt x="426085" y="0"/>
                  </a:cubicBezTo>
                  <a:lnTo>
                    <a:pt x="7001764" y="0"/>
                  </a:lnTo>
                  <a:lnTo>
                    <a:pt x="7001764" y="12700"/>
                  </a:lnTo>
                  <a:lnTo>
                    <a:pt x="7001764" y="0"/>
                  </a:lnTo>
                  <a:cubicBezTo>
                    <a:pt x="7236968" y="0"/>
                    <a:pt x="7427849" y="189357"/>
                    <a:pt x="7427849" y="423164"/>
                  </a:cubicBezTo>
                  <a:lnTo>
                    <a:pt x="7415149" y="423164"/>
                  </a:lnTo>
                  <a:lnTo>
                    <a:pt x="7427849" y="423164"/>
                  </a:lnTo>
                  <a:lnTo>
                    <a:pt x="7427849" y="2065274"/>
                  </a:lnTo>
                  <a:lnTo>
                    <a:pt x="7415149" y="2065274"/>
                  </a:lnTo>
                  <a:lnTo>
                    <a:pt x="7427849" y="2065274"/>
                  </a:lnTo>
                  <a:cubicBezTo>
                    <a:pt x="7427849" y="2299081"/>
                    <a:pt x="7236968" y="2488438"/>
                    <a:pt x="7001764" y="2488438"/>
                  </a:cubicBezTo>
                  <a:lnTo>
                    <a:pt x="7001764" y="2475738"/>
                  </a:lnTo>
                  <a:lnTo>
                    <a:pt x="7001764" y="2488438"/>
                  </a:lnTo>
                  <a:lnTo>
                    <a:pt x="426085" y="2488438"/>
                  </a:lnTo>
                  <a:lnTo>
                    <a:pt x="426085" y="2475738"/>
                  </a:lnTo>
                  <a:lnTo>
                    <a:pt x="426085" y="2488438"/>
                  </a:lnTo>
                  <a:cubicBezTo>
                    <a:pt x="190881" y="2488565"/>
                    <a:pt x="0" y="2299081"/>
                    <a:pt x="0" y="2065274"/>
                  </a:cubicBezTo>
                  <a:lnTo>
                    <a:pt x="0" y="423164"/>
                  </a:lnTo>
                  <a:lnTo>
                    <a:pt x="12700" y="423164"/>
                  </a:lnTo>
                  <a:lnTo>
                    <a:pt x="0" y="423164"/>
                  </a:lnTo>
                  <a:moveTo>
                    <a:pt x="25400" y="423164"/>
                  </a:moveTo>
                  <a:lnTo>
                    <a:pt x="25400" y="2065274"/>
                  </a:lnTo>
                  <a:lnTo>
                    <a:pt x="12700" y="2065274"/>
                  </a:lnTo>
                  <a:lnTo>
                    <a:pt x="25400" y="2065274"/>
                  </a:lnTo>
                  <a:cubicBezTo>
                    <a:pt x="25400" y="2284857"/>
                    <a:pt x="204724" y="2463038"/>
                    <a:pt x="426085" y="2463038"/>
                  </a:cubicBezTo>
                  <a:lnTo>
                    <a:pt x="7001764" y="2463038"/>
                  </a:lnTo>
                  <a:cubicBezTo>
                    <a:pt x="7223125" y="2463038"/>
                    <a:pt x="7402449" y="2284857"/>
                    <a:pt x="7402449" y="2065274"/>
                  </a:cubicBezTo>
                  <a:lnTo>
                    <a:pt x="7402449" y="423164"/>
                  </a:lnTo>
                  <a:cubicBezTo>
                    <a:pt x="7402322" y="203581"/>
                    <a:pt x="7223125" y="25400"/>
                    <a:pt x="7001764" y="25400"/>
                  </a:cubicBezTo>
                  <a:lnTo>
                    <a:pt x="426085" y="25400"/>
                  </a:lnTo>
                  <a:lnTo>
                    <a:pt x="426085" y="12700"/>
                  </a:lnTo>
                  <a:lnTo>
                    <a:pt x="426085" y="25400"/>
                  </a:lnTo>
                  <a:cubicBezTo>
                    <a:pt x="204724" y="25400"/>
                    <a:pt x="25400" y="203581"/>
                    <a:pt x="25400" y="42316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5660866" y="6703763"/>
            <a:ext cx="5158434" cy="1597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2400" b="1" i="1" spc="22">
                <a:solidFill>
                  <a:srgbClr val="2B3E21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rPr>
              <a:t>Num acesso de raiva apontou o dedo em minha direção e começou a gritar “CANALHA’, ‘MENTIROSA” “GENTE DA SUA LAIA”</a:t>
            </a:r>
          </a:p>
        </p:txBody>
      </p:sp>
      <p:sp>
        <p:nvSpPr>
          <p:cNvPr id="30" name="Freeform 30" descr="O DENUNCIANTE NO SUFOCO - OMD | Soluções para ouvidorias"/>
          <p:cNvSpPr/>
          <p:nvPr/>
        </p:nvSpPr>
        <p:spPr>
          <a:xfrm>
            <a:off x="383379" y="0"/>
            <a:ext cx="1671638" cy="1671638"/>
          </a:xfrm>
          <a:custGeom>
            <a:avLst/>
            <a:gdLst/>
            <a:ahLst/>
            <a:cxnLst/>
            <a:rect l="l" t="t" r="r" b="b"/>
            <a:pathLst>
              <a:path w="1671638" h="1671638">
                <a:moveTo>
                  <a:pt x="0" y="0"/>
                </a:moveTo>
                <a:lnTo>
                  <a:pt x="1671637" y="0"/>
                </a:lnTo>
                <a:lnTo>
                  <a:pt x="1671637" y="1671638"/>
                </a:lnTo>
                <a:lnTo>
                  <a:pt x="0" y="16716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13371" y="1057649"/>
            <a:ext cx="15590550" cy="96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2B3E21"/>
                </a:solidFill>
                <a:latin typeface="Arimo"/>
                <a:ea typeface="Arimo"/>
                <a:cs typeface="Arimo"/>
                <a:sym typeface="Arimo"/>
              </a:rPr>
              <a:t>2013- Caso Sydney</a:t>
            </a:r>
          </a:p>
        </p:txBody>
      </p:sp>
      <p:sp>
        <p:nvSpPr>
          <p:cNvPr id="3" name="Freeform 3"/>
          <p:cNvSpPr/>
          <p:nvPr/>
        </p:nvSpPr>
        <p:spPr>
          <a:xfrm>
            <a:off x="4880270" y="2515736"/>
            <a:ext cx="11157202" cy="3495784"/>
          </a:xfrm>
          <a:custGeom>
            <a:avLst/>
            <a:gdLst/>
            <a:ahLst/>
            <a:cxnLst/>
            <a:rect l="l" t="t" r="r" b="b"/>
            <a:pathLst>
              <a:path w="11157202" h="3495784">
                <a:moveTo>
                  <a:pt x="0" y="0"/>
                </a:moveTo>
                <a:lnTo>
                  <a:pt x="11157202" y="0"/>
                </a:lnTo>
                <a:lnTo>
                  <a:pt x="11157202" y="3495784"/>
                </a:lnTo>
                <a:lnTo>
                  <a:pt x="0" y="3495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 descr="Em fevereiro, servidores protestaram em frente ao Palácio do Itamaraty sobre casos de assédio moral"/>
          <p:cNvSpPr/>
          <p:nvPr/>
        </p:nvSpPr>
        <p:spPr>
          <a:xfrm>
            <a:off x="2972826" y="6203213"/>
            <a:ext cx="5635147" cy="3536100"/>
          </a:xfrm>
          <a:custGeom>
            <a:avLst/>
            <a:gdLst/>
            <a:ahLst/>
            <a:cxnLst/>
            <a:rect l="l" t="t" r="r" b="b"/>
            <a:pathLst>
              <a:path w="5635147" h="3536100">
                <a:moveTo>
                  <a:pt x="0" y="0"/>
                </a:moveTo>
                <a:lnTo>
                  <a:pt x="5635148" y="0"/>
                </a:lnTo>
                <a:lnTo>
                  <a:pt x="5635148" y="3536099"/>
                </a:lnTo>
                <a:lnTo>
                  <a:pt x="0" y="35360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582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9181606" y="6231908"/>
            <a:ext cx="7540107" cy="3478709"/>
          </a:xfrm>
          <a:custGeom>
            <a:avLst/>
            <a:gdLst/>
            <a:ahLst/>
            <a:cxnLst/>
            <a:rect l="l" t="t" r="r" b="b"/>
            <a:pathLst>
              <a:path w="7540107" h="3478709">
                <a:moveTo>
                  <a:pt x="0" y="0"/>
                </a:moveTo>
                <a:lnTo>
                  <a:pt x="7540108" y="0"/>
                </a:lnTo>
                <a:lnTo>
                  <a:pt x="7540108" y="3478708"/>
                </a:lnTo>
                <a:lnTo>
                  <a:pt x="0" y="34787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5196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4011</Words>
  <Application>Microsoft Office PowerPoint</Application>
  <PresentationFormat>Personalizar</PresentationFormat>
  <Paragraphs>304</Paragraphs>
  <Slides>37</Slides>
  <Notes>22</Notes>
  <HiddenSlides>0</HiddenSlides>
  <MMClips>2</MMClips>
  <ScaleCrop>false</ScaleCrop>
  <HeadingPairs>
    <vt:vector size="6" baseType="variant">
      <vt:variant>
        <vt:lpstr>Fontes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55" baseType="lpstr">
      <vt:lpstr>Tahoma Bold</vt:lpstr>
      <vt:lpstr>TT Rounds Condensed</vt:lpstr>
      <vt:lpstr>Poppins Bold</vt:lpstr>
      <vt:lpstr>Calibri</vt:lpstr>
      <vt:lpstr>Verdana</vt:lpstr>
      <vt:lpstr>TT Rounds Condensed Bold</vt:lpstr>
      <vt:lpstr>Google Sans Text</vt:lpstr>
      <vt:lpstr>Open Sans 1 Bold</vt:lpstr>
      <vt:lpstr>Helvetica Neue</vt:lpstr>
      <vt:lpstr>Tahoma</vt:lpstr>
      <vt:lpstr>Montserrat</vt:lpstr>
      <vt:lpstr>Arial</vt:lpstr>
      <vt:lpstr>Arimo</vt:lpstr>
      <vt:lpstr>Arimo Bold</vt:lpstr>
      <vt:lpstr>Arial Bold</vt:lpstr>
      <vt:lpstr>TT Rounds Condensed Bold Italics</vt:lpstr>
      <vt:lpstr>Book Antiqua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2020     </vt:lpstr>
      <vt:lpstr>Apresentação do PowerPoint</vt:lpstr>
      <vt:lpstr>2011 a 2013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2026</vt:lpstr>
      <vt:lpstr>Apresentação do PowerPoint</vt:lpstr>
      <vt:lpstr>Convenção 155 – OIT – saúde no trabalho – ratificada no Brasil em 1992 Convenção 151 – OIT – relações de trabalho na administração pública e negociação coletiva Convenção 187 e 190 – OIT – Promoção Segurança e Saúde no Trabalho e Eliminação Violência e Assédio – risco ocupacional </vt:lpstr>
      <vt:lpstr>Apresentação do PowerPoint</vt:lpstr>
      <vt:lpstr>Regime Jurídico CLT x Estatutário - NR – ADPF 1068 - STF                    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Palestra SindSema - Greve no SISEMA_ O Ápice do Assédio Institucional e da Dor.pptx</dc:title>
  <dc:creator>Eliane Monteiro</dc:creator>
  <cp:lastModifiedBy>Eliane Monteiro</cp:lastModifiedBy>
  <cp:revision>4</cp:revision>
  <dcterms:created xsi:type="dcterms:W3CDTF">2006-08-16T00:00:00Z</dcterms:created>
  <dcterms:modified xsi:type="dcterms:W3CDTF">2026-09-03T11:43:44Z</dcterms:modified>
  <dc:identifier>DAGzP3mU5c8</dc:identifier>
</cp:coreProperties>
</file>